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0" r:id="rId3"/>
    <p:sldId id="306" r:id="rId4"/>
    <p:sldId id="302" r:id="rId5"/>
    <p:sldId id="303" r:id="rId6"/>
    <p:sldId id="273" r:id="rId7"/>
    <p:sldId id="271" r:id="rId8"/>
    <p:sldId id="272" r:id="rId9"/>
    <p:sldId id="296" r:id="rId10"/>
    <p:sldId id="304" r:id="rId11"/>
    <p:sldId id="274" r:id="rId12"/>
    <p:sldId id="295" r:id="rId13"/>
    <p:sldId id="275" r:id="rId14"/>
    <p:sldId id="277" r:id="rId15"/>
    <p:sldId id="278" r:id="rId16"/>
    <p:sldId id="280" r:id="rId17"/>
    <p:sldId id="279" r:id="rId18"/>
    <p:sldId id="281" r:id="rId19"/>
    <p:sldId id="305" r:id="rId20"/>
    <p:sldId id="307" r:id="rId21"/>
    <p:sldId id="308" r:id="rId22"/>
    <p:sldId id="282" r:id="rId23"/>
    <p:sldId id="283" r:id="rId24"/>
    <p:sldId id="284" r:id="rId25"/>
    <p:sldId id="285" r:id="rId26"/>
    <p:sldId id="264" r:id="rId27"/>
    <p:sldId id="263" r:id="rId28"/>
    <p:sldId id="262" r:id="rId29"/>
    <p:sldId id="261" r:id="rId30"/>
    <p:sldId id="265" r:id="rId31"/>
    <p:sldId id="260" r:id="rId32"/>
    <p:sldId id="259" r:id="rId33"/>
    <p:sldId id="286" r:id="rId34"/>
    <p:sldId id="309" r:id="rId35"/>
    <p:sldId id="287" r:id="rId36"/>
    <p:sldId id="290" r:id="rId37"/>
    <p:sldId id="257" r:id="rId38"/>
    <p:sldId id="266" r:id="rId39"/>
    <p:sldId id="267" r:id="rId40"/>
    <p:sldId id="292" r:id="rId41"/>
    <p:sldId id="299" r:id="rId42"/>
    <p:sldId id="298" r:id="rId43"/>
    <p:sldId id="291" r:id="rId44"/>
    <p:sldId id="293" r:id="rId45"/>
    <p:sldId id="294" r:id="rId46"/>
  </p:sldIdLst>
  <p:sldSz cx="9144000" cy="6858000" type="screen4x3"/>
  <p:notesSz cx="9939338" cy="6807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9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 smtClean="0"/>
              <a:t>Monthly Income</a:t>
            </a:r>
            <a:r>
              <a:rPr lang="en-US" altLang="ko-KR" baseline="0" dirty="0" smtClean="0"/>
              <a:t> by Gender and Marital Status (Unmarried Men’s Income=1)</a:t>
            </a:r>
            <a:endParaRPr lang="ko-KR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Unmarried</c:v>
                </c:pt>
                <c:pt idx="1">
                  <c:v>Married</c:v>
                </c:pt>
                <c:pt idx="2">
                  <c:v>Death of a Spouse</c:v>
                </c:pt>
                <c:pt idx="3">
                  <c:v>Divorced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1.762</c:v>
                </c:pt>
                <c:pt idx="2">
                  <c:v>0.69199999999999995</c:v>
                </c:pt>
                <c:pt idx="3">
                  <c:v>0.84299999999999997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Unmarried</c:v>
                </c:pt>
                <c:pt idx="1">
                  <c:v>Married</c:v>
                </c:pt>
                <c:pt idx="2">
                  <c:v>Death of a Spouse</c:v>
                </c:pt>
                <c:pt idx="3">
                  <c:v>Divorced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0.95599999999999996</c:v>
                </c:pt>
                <c:pt idx="1">
                  <c:v>1.2749999999999999</c:v>
                </c:pt>
                <c:pt idx="2">
                  <c:v>0.45100000000000001</c:v>
                </c:pt>
                <c:pt idx="3">
                  <c:v>0.70599999999999996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90848"/>
        <c:axId val="36562048"/>
      </c:barChart>
      <c:catAx>
        <c:axId val="4059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6562048"/>
        <c:crosses val="autoZero"/>
        <c:auto val="1"/>
        <c:lblAlgn val="ctr"/>
        <c:lblOffset val="100"/>
        <c:noMultiLvlLbl val="0"/>
      </c:catAx>
      <c:valAx>
        <c:axId val="3656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059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Poverty Rate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53.92</c:v>
                </c:pt>
                <c:pt idx="1">
                  <c:v>31.22</c:v>
                </c:pt>
                <c:pt idx="2">
                  <c:v>11.38</c:v>
                </c:pt>
                <c:pt idx="3">
                  <c:v>5.27</c:v>
                </c:pt>
                <c:pt idx="4">
                  <c:v>6.23</c:v>
                </c:pt>
                <c:pt idx="5">
                  <c:v>8.59</c:v>
                </c:pt>
                <c:pt idx="6">
                  <c:v>6.67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Poverty Line</c:v>
                </c:pt>
              </c:strCache>
            </c:strRef>
          </c:tx>
          <c:dLbls>
            <c:delete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22.44</c:v>
                </c:pt>
                <c:pt idx="1">
                  <c:v>22.44</c:v>
                </c:pt>
                <c:pt idx="2">
                  <c:v>22.44</c:v>
                </c:pt>
                <c:pt idx="3">
                  <c:v>22.44</c:v>
                </c:pt>
                <c:pt idx="4">
                  <c:v>22.44</c:v>
                </c:pt>
                <c:pt idx="5">
                  <c:v>22.44</c:v>
                </c:pt>
                <c:pt idx="6">
                  <c:v>22.44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234496"/>
        <c:axId val="36564352"/>
      </c:lineChart>
      <c:catAx>
        <c:axId val="4023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64352"/>
        <c:crosses val="autoZero"/>
        <c:auto val="1"/>
        <c:lblAlgn val="ctr"/>
        <c:lblOffset val="100"/>
        <c:noMultiLvlLbl val="0"/>
      </c:catAx>
      <c:valAx>
        <c:axId val="3656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23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36F05-C6F4-47A2-8CD6-6FF2FD773F5A}" type="datetimeFigureOut">
              <a:rPr lang="ko-KR" altLang="en-US" smtClean="0"/>
              <a:t>2018-02-13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29787-4223-4BB2-BB48-67BF43DEA3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68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501B8F-4BD4-42E5-A265-4D240EBAA054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1C38A2-F080-4E87-83C8-1A30EDFB1A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65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1C38A2-F080-4E87-83C8-1A30EDFB1A87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58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3011" name="슬라이드 번호 개체 틀 3"/>
          <p:cNvSpPr txBox="1">
            <a:spLocks noGrp="1"/>
          </p:cNvSpPr>
          <p:nvPr/>
        </p:nvSpPr>
        <p:spPr bwMode="auto">
          <a:xfrm>
            <a:off x="5629992" y="6465659"/>
            <a:ext cx="4307047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012B2C-9D86-4D68-86F0-5C5DE52B0AB7}" type="slidenum">
              <a:rPr kumimoji="0" lang="ko-KR" altLang="en-US" sz="1200">
                <a:latin typeface="맑은 고딕"/>
              </a:rPr>
              <a:pPr algn="r"/>
              <a:t>15</a:t>
            </a:fld>
            <a:endParaRPr kumimoji="0" lang="en-US" altLang="ko-KR" sz="1200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1319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1078A-1EDE-4926-ABC8-664AE9FABBCD}" type="slidenum">
              <a:rPr lang="en-GB" altLang="ko-KR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altLang="ko-KR">
              <a:cs typeface="맑은 고딕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14700" y="539750"/>
            <a:ext cx="3311525" cy="24844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27" y="3246422"/>
            <a:ext cx="7399285" cy="30325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ko-KR" smtClean="0"/>
          </a:p>
        </p:txBody>
      </p:sp>
    </p:spTree>
    <p:extLst>
      <p:ext uri="{BB962C8B-B14F-4D97-AF65-F5344CB8AC3E}">
        <p14:creationId xmlns:p14="http://schemas.microsoft.com/office/powerpoint/2010/main" val="221995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ko-KR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106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5398-E4B7-4EAE-8FDB-A570C14E790F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B528-46C3-4C7D-A1C6-D33627046E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00281-AB29-4216-B457-DC92A89559A6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2B3F-8D0D-4C67-A0A5-F251887AB8E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9F5C-8171-477C-A638-546AD36A4241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1BDA-AB2E-4200-97AB-3C1F95D491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4416-653C-4618-9ACA-30A0EFB21EB7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8F9E-3DEC-47F5-B55F-0D5DCCD6D6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19F9-FB67-4B90-84E9-A89C42813062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8B47-FE2E-4A41-81B7-31D47CFAD9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78D73-A444-449A-A534-39BA12A587BD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8526-F28B-4E10-A142-BF4562B6A2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518A-8FC2-4244-A675-115962BEE865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2BD5-4759-4FCB-8528-E89BA19396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8DBF-9C3C-4932-AA52-9FC1DCFD098B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CFA6-54DE-4D5B-A867-B759D40E19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CBFE-FF63-4E62-8E20-295EDCA23AFB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B85-548C-4A9D-931B-0129A29ABC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E71B-89C2-47FB-A03C-CDC79F08D4D2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3C40-EB2B-4305-A149-39CF3A290A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CB70-003A-43B2-919F-D1C1FDF3F60F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A0F1-CA20-4C1F-9D72-1CB7628FD2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4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19C1BF-2F11-4A53-B82C-110C80E2A241}" type="datetimeFigureOut">
              <a:rPr lang="ko-KR" altLang="en-US"/>
              <a:pPr>
                <a:defRPr/>
              </a:pPr>
              <a:t>2018-02-13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EDBC3E-CB30-446F-BACB-4E832E4BF3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3600450"/>
          </a:xfrm>
        </p:spPr>
        <p:txBody>
          <a:bodyPr/>
          <a:lstStyle/>
          <a:p>
            <a:pPr algn="l" eaLnBrk="1" hangingPunct="1"/>
            <a:r>
              <a:rPr lang="ko-KR" altLang="en-US" sz="2800" b="1" dirty="0" smtClean="0">
                <a:solidFill>
                  <a:srgbClr val="898989"/>
                </a:solidFill>
              </a:rPr>
              <a:t/>
            </a:r>
            <a:br>
              <a:rPr lang="ko-KR" altLang="en-US" sz="2800" b="1" dirty="0" smtClean="0">
                <a:solidFill>
                  <a:srgbClr val="898989"/>
                </a:solidFill>
              </a:rPr>
            </a:br>
            <a:r>
              <a:rPr lang="en-US" altLang="ko-KR" sz="2800" b="1" dirty="0" smtClean="0"/>
              <a:t>2018</a:t>
            </a:r>
            <a:r>
              <a:rPr lang="ko-KR" altLang="en-US" sz="2800" b="1" dirty="0" smtClean="0"/>
              <a:t>년 </a:t>
            </a:r>
            <a:r>
              <a:rPr lang="en-US" altLang="ko-KR" sz="2800" b="1" dirty="0"/>
              <a:t>2</a:t>
            </a:r>
            <a:r>
              <a:rPr lang="ko-KR" altLang="en-US" sz="2800" b="1" dirty="0" smtClean="0"/>
              <a:t>월 </a:t>
            </a:r>
            <a:r>
              <a:rPr lang="en-US" altLang="ko-KR" sz="2800" b="1" dirty="0" smtClean="0"/>
              <a:t>20</a:t>
            </a:r>
            <a:r>
              <a:rPr lang="ko-KR" altLang="en-US" sz="2800" b="1" dirty="0" smtClean="0"/>
              <a:t>일 </a:t>
            </a:r>
            <a:r>
              <a:rPr lang="ko-KR" altLang="en-US" sz="2800" b="1" dirty="0" smtClean="0">
                <a:solidFill>
                  <a:srgbClr val="898989"/>
                </a:solidFill>
              </a:rPr>
              <a:t/>
            </a:r>
            <a:br>
              <a:rPr lang="ko-KR" altLang="en-US" sz="2800" b="1" dirty="0" smtClean="0">
                <a:solidFill>
                  <a:srgbClr val="898989"/>
                </a:solidFill>
              </a:rPr>
            </a:br>
            <a:r>
              <a:rPr lang="ko-KR" altLang="en-US" b="1" i="1" dirty="0" smtClean="0"/>
              <a:t> </a:t>
            </a:r>
            <a:r>
              <a:rPr lang="ko-KR" altLang="en-US" sz="2400" b="1" dirty="0" smtClean="0"/>
              <a:t>선교적 교회와 창의적 마을 목회 아카데미</a:t>
            </a:r>
            <a:r>
              <a:rPr lang="en-US" altLang="ko-KR" sz="2400" b="1" dirty="0" smtClean="0"/>
              <a:t/>
            </a:r>
            <a:br>
              <a:rPr lang="en-US" altLang="ko-KR" sz="2400" b="1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한국사회 현실분석과 교회의 역할</a:t>
            </a:r>
          </a:p>
        </p:txBody>
      </p:sp>
      <p:sp>
        <p:nvSpPr>
          <p:cNvPr id="14338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ko-KR" dirty="0" smtClean="0">
              <a:solidFill>
                <a:srgbClr val="898989"/>
              </a:solidFill>
            </a:endParaRPr>
          </a:p>
          <a:p>
            <a:pPr eaLnBrk="1" hangingPunct="1"/>
            <a:r>
              <a:rPr lang="ko-KR" altLang="en-US" dirty="0" smtClean="0">
                <a:solidFill>
                  <a:srgbClr val="898989"/>
                </a:solidFill>
              </a:rPr>
              <a:t>신광영</a:t>
            </a:r>
            <a:r>
              <a:rPr lang="en-US" altLang="ko-KR" dirty="0" smtClean="0">
                <a:solidFill>
                  <a:srgbClr val="898989"/>
                </a:solidFill>
              </a:rPr>
              <a:t>(</a:t>
            </a:r>
            <a:r>
              <a:rPr lang="ko-KR" altLang="en-US" dirty="0" smtClean="0">
                <a:solidFill>
                  <a:srgbClr val="898989"/>
                </a:solidFill>
              </a:rPr>
              <a:t>중앙대 사회학과</a:t>
            </a:r>
            <a:r>
              <a:rPr lang="en-US" altLang="ko-KR" dirty="0" smtClean="0">
                <a:solidFill>
                  <a:srgbClr val="898989"/>
                </a:solidFill>
              </a:rPr>
              <a:t>)</a:t>
            </a:r>
          </a:p>
          <a:p>
            <a:pPr eaLnBrk="1" hangingPunct="1"/>
            <a:endParaRPr lang="ko-KR" altLang="en-US" dirty="0" smtClean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91" y="1096566"/>
            <a:ext cx="7922419" cy="4664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70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1138"/>
            <a:ext cx="6985000" cy="482758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2253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31187" cy="1143000"/>
          </a:xfrm>
        </p:spPr>
        <p:txBody>
          <a:bodyPr lIns="91398" tIns="45671" rIns="91398" bIns="45671"/>
          <a:lstStyle/>
          <a:p>
            <a:pPr eaLnBrk="1" hangingPunct="1"/>
            <a:r>
              <a:rPr lang="en-US" altLang="ko-KR" sz="2800" smtClean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&lt;</a:t>
            </a:r>
            <a:r>
              <a:rPr lang="ko-KR" altLang="en-US" sz="2800" smtClean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그림 </a:t>
            </a:r>
            <a:r>
              <a:rPr lang="en-US" altLang="ko-KR" sz="2800" smtClean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4&gt; </a:t>
            </a:r>
            <a:r>
              <a:rPr lang="ko-KR" altLang="en-US" sz="2800" smtClean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임금불평등 국제비교</a:t>
            </a:r>
            <a:r>
              <a:rPr lang="en-US" altLang="ko-KR" sz="2800" smtClean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(2009)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사회적 위기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인구구조의 변화</a:t>
            </a:r>
            <a:endParaRPr lang="en-US" altLang="ko-KR" dirty="0" smtClean="0"/>
          </a:p>
          <a:p>
            <a:pPr eaLnBrk="1" hangingPunct="1"/>
            <a:r>
              <a:rPr lang="ko-KR" altLang="en-US" dirty="0" err="1" smtClean="0"/>
              <a:t>저출산</a:t>
            </a:r>
            <a:endParaRPr lang="ko-KR" altLang="en-US" dirty="0" smtClean="0"/>
          </a:p>
          <a:p>
            <a:pPr eaLnBrk="1" hangingPunct="1"/>
            <a:r>
              <a:rPr lang="ko-KR" altLang="en-US" dirty="0" smtClean="0"/>
              <a:t>고령화</a:t>
            </a:r>
          </a:p>
          <a:p>
            <a:pPr eaLnBrk="1" hangingPunct="1"/>
            <a:r>
              <a:rPr lang="ko-KR" altLang="en-US" dirty="0" smtClean="0"/>
              <a:t>이혼혁명 </a:t>
            </a:r>
          </a:p>
          <a:p>
            <a:pPr eaLnBrk="1" hangingPunct="1"/>
            <a:r>
              <a:rPr lang="ko-KR" altLang="en-US" dirty="0" smtClean="0"/>
              <a:t>자살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제목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가족구조의 변화</a:t>
            </a:r>
          </a:p>
        </p:txBody>
      </p:sp>
      <p:sp>
        <p:nvSpPr>
          <p:cNvPr id="24578" name="내용 개체 틀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ko-KR" altLang="en-US" smtClean="0"/>
              <a:t>이혼혁명</a:t>
            </a:r>
            <a:endParaRPr lang="en-US" altLang="ko-KR" smtClean="0"/>
          </a:p>
          <a:p>
            <a:pPr eaLnBrk="1" hangingPunct="1">
              <a:buFont typeface="Arial" charset="0"/>
              <a:buNone/>
            </a:pPr>
            <a:r>
              <a:rPr lang="en-US" altLang="ko-KR" smtClean="0"/>
              <a:t>  1970</a:t>
            </a:r>
            <a:r>
              <a:rPr lang="ko-KR" altLang="en-US" smtClean="0"/>
              <a:t>년대 </a:t>
            </a:r>
            <a:r>
              <a:rPr lang="en-US" altLang="ko-KR" smtClean="0"/>
              <a:t>OECD</a:t>
            </a:r>
            <a:r>
              <a:rPr lang="ko-KR" altLang="en-US" smtClean="0"/>
              <a:t>의</a:t>
            </a:r>
            <a:r>
              <a:rPr lang="en-US" altLang="ko-KR" smtClean="0"/>
              <a:t> 1/3 </a:t>
            </a:r>
            <a:r>
              <a:rPr lang="ko-KR" altLang="en-US" smtClean="0"/>
              <a:t>수준</a:t>
            </a:r>
            <a:r>
              <a:rPr lang="en-US" altLang="ko-KR" smtClean="0"/>
              <a:t>(1.1</a:t>
            </a:r>
            <a:r>
              <a:rPr lang="ko-KR" altLang="en-US" smtClean="0"/>
              <a:t>명 대 </a:t>
            </a:r>
            <a:r>
              <a:rPr lang="en-US" altLang="ko-KR" smtClean="0"/>
              <a:t>0.4</a:t>
            </a:r>
            <a:r>
              <a:rPr lang="ko-KR" altLang="en-US" smtClean="0"/>
              <a:t>명</a:t>
            </a:r>
            <a:r>
              <a:rPr lang="en-US" altLang="ko-KR" smtClean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altLang="ko-KR" smtClean="0"/>
              <a:t>  1980</a:t>
            </a:r>
            <a:r>
              <a:rPr lang="ko-KR" altLang="en-US" smtClean="0"/>
              <a:t>년대 </a:t>
            </a:r>
            <a:r>
              <a:rPr lang="en-US" altLang="ko-KR" smtClean="0"/>
              <a:t>OECD</a:t>
            </a:r>
            <a:r>
              <a:rPr lang="ko-KR" altLang="en-US" smtClean="0"/>
              <a:t>의 </a:t>
            </a:r>
            <a:r>
              <a:rPr lang="en-US" altLang="ko-KR" smtClean="0"/>
              <a:t>½ </a:t>
            </a:r>
            <a:r>
              <a:rPr lang="ko-KR" altLang="en-US" smtClean="0"/>
              <a:t>수준  </a:t>
            </a:r>
            <a:r>
              <a:rPr lang="en-US" altLang="ko-KR" smtClean="0"/>
              <a:t>(2</a:t>
            </a:r>
            <a:r>
              <a:rPr lang="ko-KR" altLang="en-US" smtClean="0"/>
              <a:t>명 대 </a:t>
            </a:r>
            <a:r>
              <a:rPr lang="en-US" altLang="ko-KR" smtClean="0"/>
              <a:t>1</a:t>
            </a:r>
            <a:r>
              <a:rPr lang="ko-KR" altLang="en-US" smtClean="0"/>
              <a:t>명</a:t>
            </a:r>
            <a:r>
              <a:rPr lang="en-US" altLang="ko-KR" smtClean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altLang="ko-KR" smtClean="0"/>
              <a:t>  2003</a:t>
            </a:r>
            <a:r>
              <a:rPr lang="ko-KR" altLang="en-US" smtClean="0"/>
              <a:t>년    </a:t>
            </a:r>
            <a:r>
              <a:rPr lang="en-US" altLang="ko-KR" smtClean="0"/>
              <a:t>OECD</a:t>
            </a:r>
            <a:r>
              <a:rPr lang="ko-KR" altLang="en-US" smtClean="0"/>
              <a:t>의 </a:t>
            </a:r>
            <a:r>
              <a:rPr lang="en-US" altLang="ko-KR" smtClean="0"/>
              <a:t>2</a:t>
            </a:r>
            <a:r>
              <a:rPr lang="ko-KR" altLang="en-US" smtClean="0"/>
              <a:t>위 </a:t>
            </a:r>
            <a:r>
              <a:rPr lang="en-US" altLang="ko-KR" smtClean="0"/>
              <a:t>(1</a:t>
            </a:r>
            <a:r>
              <a:rPr lang="ko-KR" altLang="en-US" smtClean="0"/>
              <a:t>위 미국 </a:t>
            </a:r>
            <a:r>
              <a:rPr lang="en-US" altLang="ko-KR" smtClean="0"/>
              <a:t>3.8</a:t>
            </a:r>
            <a:r>
              <a:rPr lang="ko-KR" altLang="en-US" smtClean="0"/>
              <a:t>명</a:t>
            </a:r>
            <a:r>
              <a:rPr lang="en-US" altLang="ko-KR" smtClean="0"/>
              <a:t>, 2</a:t>
            </a:r>
            <a:r>
              <a:rPr lang="ko-KR" altLang="en-US" smtClean="0"/>
              <a:t>위 한국 </a:t>
            </a:r>
            <a:r>
              <a:rPr lang="en-US" altLang="ko-KR" smtClean="0"/>
              <a:t>3.5</a:t>
            </a:r>
            <a:r>
              <a:rPr lang="ko-KR" altLang="en-US" smtClean="0"/>
              <a:t>명</a:t>
            </a:r>
            <a:r>
              <a:rPr lang="en-US" altLang="ko-KR" smtClean="0"/>
              <a:t>) </a:t>
            </a:r>
          </a:p>
          <a:p>
            <a:pPr eaLnBrk="1" hangingPunct="1">
              <a:buFont typeface="Arial" charset="0"/>
              <a:buNone/>
            </a:pPr>
            <a:r>
              <a:rPr lang="en-US" altLang="ko-KR" smtClean="0"/>
              <a:t> * </a:t>
            </a:r>
            <a:r>
              <a:rPr lang="ko-KR" altLang="en-US" smtClean="0"/>
              <a:t>백년해로 사회에서 이혼</a:t>
            </a:r>
            <a:r>
              <a:rPr lang="en-US" altLang="ko-KR" smtClean="0"/>
              <a:t>/</a:t>
            </a:r>
            <a:r>
              <a:rPr lang="ko-KR" altLang="en-US" smtClean="0"/>
              <a:t>재혼 사회로</a:t>
            </a:r>
            <a:endParaRPr lang="en-US" altLang="ko-KR" smtClean="0"/>
          </a:p>
          <a:p>
            <a:pPr eaLnBrk="1" hangingPunct="1">
              <a:buFont typeface="Arial" charset="0"/>
              <a:buNone/>
            </a:pPr>
            <a:r>
              <a:rPr lang="en-US" altLang="ko-KR" smtClean="0"/>
              <a:t>  </a:t>
            </a:r>
            <a:endParaRPr lang="ko-KR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13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한국의 인구 추이</a:t>
            </a:r>
            <a:r>
              <a:rPr lang="en-US" altLang="ko-KR" dirty="0" smtClean="0"/>
              <a:t>(1980-2070)</a:t>
            </a:r>
            <a:endParaRPr lang="ko-KR" altLang="en-US" dirty="0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AD56740-07FF-465A-ADAE-CC5866295656}" type="datetime1">
              <a:rPr kumimoji="0" lang="en-US" altLang="ko-K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2/13/2018</a:t>
            </a:fld>
            <a:endParaRPr kumimoji="0" lang="en-US" altLang="ko-KR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E83573-B927-43B7-9630-E1B156907312}" type="slidenum">
              <a:rPr kumimoji="0" lang="en-US" altLang="ko-K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en-US" altLang="ko-KR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latin typeface="맑은 고딕"/>
            </a:endParaRPr>
          </a:p>
        </p:txBody>
      </p:sp>
      <p:pic>
        <p:nvPicPr>
          <p:cNvPr id="26631" name="_x190430008" descr="EMB00000f387a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00808"/>
            <a:ext cx="7704856" cy="42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/>
          </p:cNvGraphicFramePr>
          <p:nvPr/>
        </p:nvGraphicFramePr>
        <p:xfrm>
          <a:off x="214313" y="1571625"/>
          <a:ext cx="8429625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r:id="rId4" imgW="8431499" imgH="4999153" progId="Excel.Sheet.8">
                  <p:embed/>
                </p:oleObj>
              </mc:Choice>
              <mc:Fallback>
                <p:oleObj r:id="rId4" imgW="8431499" imgH="4999153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1625"/>
                        <a:ext cx="8429625" cy="500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제목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/>
              <a:t>&lt;</a:t>
            </a:r>
            <a:r>
              <a:rPr lang="ko-KR" altLang="en-US" sz="4000" smtClean="0"/>
              <a:t>그림 </a:t>
            </a:r>
            <a:r>
              <a:rPr lang="en-US" altLang="ko-KR" sz="4000" smtClean="0"/>
              <a:t>6&gt; </a:t>
            </a:r>
            <a:r>
              <a:rPr lang="ko-KR" altLang="en-US" sz="4000" smtClean="0"/>
              <a:t>부양비</a:t>
            </a:r>
            <a:r>
              <a:rPr lang="en-US" altLang="ko-KR" sz="4000" smtClean="0"/>
              <a:t>, </a:t>
            </a:r>
            <a:r>
              <a:rPr lang="ko-KR" altLang="en-US" sz="4000" smtClean="0"/>
              <a:t>고령화 지수</a:t>
            </a:r>
            <a:r>
              <a:rPr lang="en-US" altLang="ko-KR" sz="4000" smtClean="0"/>
              <a:t>(1960-2055) </a:t>
            </a:r>
            <a:endParaRPr lang="ko-KR" altLang="en-US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제목 14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7772400" cy="720725"/>
          </a:xfrm>
        </p:spPr>
        <p:txBody>
          <a:bodyPr anchor="t"/>
          <a:lstStyle/>
          <a:p>
            <a:pPr algn="l" eaLnBrk="1" hangingPunct="1"/>
            <a:r>
              <a:rPr lang="en-US" altLang="ko-KR" sz="3200" smtClean="0"/>
              <a:t>&lt;</a:t>
            </a:r>
            <a:r>
              <a:rPr lang="ko-KR" altLang="en-US" sz="3200" smtClean="0"/>
              <a:t>그림 </a:t>
            </a:r>
            <a:r>
              <a:rPr lang="en-US" altLang="ko-KR" sz="3200" smtClean="0"/>
              <a:t>8&gt; </a:t>
            </a:r>
            <a:r>
              <a:rPr lang="ko-KR" altLang="en-US" sz="3200" smtClean="0"/>
              <a:t>노인 소득 구성  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idx="4294967295"/>
          </p:nvPr>
        </p:nvSpPr>
        <p:spPr>
          <a:xfrm>
            <a:off x="827088" y="6165850"/>
            <a:ext cx="7772400" cy="692150"/>
          </a:xfrm>
        </p:spPr>
        <p:txBody>
          <a:bodyPr rtlCol="0" anchor="b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2000" dirty="0" smtClean="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rPr>
              <a:t>자료</a:t>
            </a:r>
            <a:r>
              <a:rPr lang="en-US" altLang="ko-KR" sz="2000" dirty="0" smtClean="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rPr>
              <a:t>: OECD, Pension at a Glance 2011, OECD p. 147.</a:t>
            </a:r>
            <a:endParaRPr lang="ko-KR" altLang="en-US" sz="20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45059" name="Picture 2" descr="C:\Documents and Settings\신광영\My Documents\My Pictures\OECD 노인 소득 출처 2011 Pension at Glance 2011 147쪽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835342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16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4034" name="차트 개체 틀 2"/>
          <p:cNvSpPr>
            <a:spLocks noGrp="1" noTextEdit="1"/>
          </p:cNvSpPr>
          <p:nvPr>
            <p:ph type="chart" idx="4294967295"/>
          </p:nvPr>
        </p:nvSpPr>
        <p:spPr/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7777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17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6012160" y="126876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081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46082" name="Picture 2" descr="C:\Documents and Settings\신광영\My Documents\My Pictures\2011 OECd 노인빈곤율과 전체 빈곤율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2" y="115888"/>
            <a:ext cx="755967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직선 화살표 연결선 3"/>
          <p:cNvCxnSpPr/>
          <p:nvPr/>
        </p:nvCxnSpPr>
        <p:spPr>
          <a:xfrm flipH="1">
            <a:off x="6851518" y="846138"/>
            <a:ext cx="1111867" cy="674646"/>
          </a:xfrm>
          <a:prstGeom prst="straightConnector1">
            <a:avLst/>
          </a:prstGeom>
          <a:ln w="34925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79" y="1427682"/>
            <a:ext cx="6761860" cy="4108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383" y="5536073"/>
            <a:ext cx="641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Source: Statistics Korea (2017),  2017 Population and Housing Census Brief, p.45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7527" y="927753"/>
            <a:ext cx="361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Trends of Single Household, 1995 - 2016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48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한국사회 어디로 가고 있나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신자유주의</a:t>
            </a:r>
            <a:r>
              <a:rPr lang="ko-KR" altLang="en-US" dirty="0" smtClean="0"/>
              <a:t> 고용체제 등장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사회양극화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인구구조의 변화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30</a:t>
            </a:r>
            <a:r>
              <a:rPr lang="ko-KR" altLang="en-US" dirty="0" smtClean="0"/>
              <a:t>년 후의 한국사회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18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직선 연결선 5"/>
          <p:cNvCxnSpPr/>
          <p:nvPr/>
        </p:nvCxnSpPr>
        <p:spPr>
          <a:xfrm>
            <a:off x="1884348" y="3549176"/>
            <a:ext cx="5646633" cy="64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07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80528" y="2525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                </a:t>
            </a:r>
            <a:r>
              <a:rPr lang="ko-KR" altLang="en-US" sz="1800" dirty="0" smtClean="0"/>
              <a:t>가구 규모와 </a:t>
            </a:r>
            <a:r>
              <a:rPr lang="ko-KR" altLang="en-US" sz="1800" dirty="0" err="1" smtClean="0"/>
              <a:t>빈곤률</a:t>
            </a:r>
            <a:endParaRPr lang="ko-KR" altLang="en-US" sz="18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297273"/>
              </p:ext>
            </p:extLst>
          </p:nvPr>
        </p:nvGraphicFramePr>
        <p:xfrm>
          <a:off x="1485900" y="1556792"/>
          <a:ext cx="69025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3718" y="36450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22.44%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5949280"/>
            <a:ext cx="599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Source: Korea Household finance and Welfare Panel </a:t>
            </a:r>
            <a:endParaRPr lang="en-US" altLang="ko-KR" dirty="0" smtClean="0"/>
          </a:p>
          <a:p>
            <a:r>
              <a:rPr lang="en-US" altLang="ko-KR" dirty="0" smtClean="0"/>
              <a:t>Survey(2015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2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smtClean="0"/>
              <a:t>자살률 추이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dirty="0" smtClean="0">
                <a:cs typeface="+mn-cs"/>
              </a:rPr>
              <a:t>자살률 추이 </a:t>
            </a:r>
            <a:r>
              <a:rPr lang="en-US" altLang="ko-KR" dirty="0" smtClean="0">
                <a:cs typeface="+mn-cs"/>
              </a:rPr>
              <a:t>1990-2006</a:t>
            </a:r>
            <a:r>
              <a:rPr lang="ko-KR" altLang="en-US" dirty="0" smtClean="0">
                <a:cs typeface="+mn-cs"/>
              </a:rPr>
              <a:t>년</a:t>
            </a: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dirty="0" smtClean="0">
                <a:cs typeface="+mn-cs"/>
              </a:rPr>
              <a:t>자료</a:t>
            </a:r>
            <a:r>
              <a:rPr lang="en-US" altLang="ko-KR" dirty="0" smtClean="0">
                <a:cs typeface="+mn-cs"/>
              </a:rPr>
              <a:t>: OECD Health at Glance 2009, 29</a:t>
            </a:r>
            <a:r>
              <a:rPr lang="ko-KR" altLang="en-US" dirty="0" smtClean="0">
                <a:cs typeface="+mn-cs"/>
              </a:rPr>
              <a:t>쪽</a:t>
            </a:r>
            <a:r>
              <a:rPr lang="en-US" altLang="ko-KR" dirty="0" smtClean="0">
                <a:cs typeface="+mn-cs"/>
              </a:rPr>
              <a:t>. </a:t>
            </a:r>
            <a:endParaRPr lang="ko-KR" altLang="en-US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dirty="0" smtClean="0">
              <a:cs typeface="+mn-cs"/>
            </a:endParaRP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DDC5E6-9CB1-45AC-BB07-4C9D87551ECC}" type="datetime1">
              <a:rPr kumimoji="0" lang="en-US" altLang="ko-K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2/13/2018</a:t>
            </a:fld>
            <a:endParaRPr kumimoji="0" lang="en-US" altLang="ko-KR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2D54F8-759B-42B9-9C5D-A508E40A1985}" type="slidenum">
              <a:rPr kumimoji="0" lang="en-US" altLang="ko-K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en-US" altLang="ko-KR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latin typeface="맑은 고딕"/>
            </a:endParaRPr>
          </a:p>
        </p:txBody>
      </p:sp>
      <p:pic>
        <p:nvPicPr>
          <p:cNvPr id="47111" name="_x190430328" descr="EMB00000f387a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76475"/>
            <a:ext cx="54006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eaLnBrk="1" hangingPunct="1"/>
            <a:r>
              <a:rPr lang="ko-KR" altLang="en-US" sz="3200" dirty="0" smtClean="0"/>
              <a:t>높은 노인 자살률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C64E24-A312-47F0-9515-19A61C0C87A4}" type="datetime1">
              <a:rPr kumimoji="0" lang="en-US" altLang="ko-K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2/13/2018</a:t>
            </a:fld>
            <a:endParaRPr kumimoji="0" lang="en-US" altLang="ko-KR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Footer Text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C258D9-1ED6-4C09-9209-6DDFE067D69A}" type="slidenum">
              <a:rPr kumimoji="0" lang="en-US" altLang="ko-K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en-US" altLang="ko-KR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>
              <a:latin typeface="맑은 고딕"/>
            </a:endParaRPr>
          </a:p>
        </p:txBody>
      </p:sp>
      <p:pic>
        <p:nvPicPr>
          <p:cNvPr id="48135" name="_x190431688" descr="EMB00000f387a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6985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사회정책을 통한 해결 모색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Char char="§"/>
            </a:pPr>
            <a:r>
              <a:rPr lang="ko-KR" altLang="en-US" sz="2800" smtClean="0"/>
              <a:t> 사회정책적 대응</a:t>
            </a:r>
            <a:r>
              <a:rPr lang="en-US" altLang="ko-KR" sz="2800" smtClean="0"/>
              <a:t>: </a:t>
            </a:r>
            <a:r>
              <a:rPr lang="ko-KR" altLang="en-US" sz="2800" smtClean="0"/>
              <a:t>복지정책</a:t>
            </a:r>
            <a:endParaRPr lang="en-US" altLang="ko-KR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ko-KR" sz="2800" smtClean="0"/>
              <a:t>   - 20</a:t>
            </a:r>
            <a:r>
              <a:rPr lang="ko-KR" altLang="en-US" sz="2800" smtClean="0"/>
              <a:t>세기에 대두</a:t>
            </a:r>
            <a:endParaRPr lang="en-US" altLang="ko-KR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ko-KR" sz="2800" smtClean="0"/>
              <a:t>   - 2</a:t>
            </a:r>
            <a:r>
              <a:rPr lang="ko-KR" altLang="en-US" sz="2800" smtClean="0"/>
              <a:t>차 세계대전 이후 본격적으로 발전</a:t>
            </a:r>
            <a:endParaRPr lang="en-US" altLang="ko-KR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ko-KR" sz="2800" smtClean="0"/>
              <a:t>   - William Beverage’s Report(1942)</a:t>
            </a: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ko-KR" altLang="en-US" sz="2800" smtClean="0"/>
              <a:t> 민주주의 발달로 국가</a:t>
            </a:r>
            <a:r>
              <a:rPr lang="en-US" altLang="ko-KR" sz="2800" smtClean="0"/>
              <a:t>/</a:t>
            </a:r>
            <a:r>
              <a:rPr lang="ko-KR" altLang="en-US" sz="2800" smtClean="0"/>
              <a:t>시민과의 관계 변화</a:t>
            </a:r>
            <a:endParaRPr lang="en-US" altLang="ko-KR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ko-KR" sz="2800" smtClean="0"/>
              <a:t>   - </a:t>
            </a:r>
            <a:r>
              <a:rPr lang="ko-KR" altLang="en-US" sz="2800" smtClean="0"/>
              <a:t>지배에서 보장으로</a:t>
            </a:r>
            <a:endParaRPr lang="en-US" altLang="ko-KR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ko-KR" sz="2800" smtClean="0"/>
              <a:t>   - </a:t>
            </a:r>
            <a:r>
              <a:rPr lang="ko-KR" altLang="en-US" sz="2800" smtClean="0"/>
              <a:t>정치적 시민권에서 사회적 시민권으로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어떤 복지국가인가</a:t>
            </a:r>
            <a:r>
              <a:rPr lang="en-US" altLang="ko-KR" smtClean="0"/>
              <a:t>?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바람직한 복지국가인가</a:t>
            </a:r>
            <a:r>
              <a:rPr lang="en-US" altLang="ko-KR" smtClean="0"/>
              <a:t>? </a:t>
            </a:r>
          </a:p>
          <a:p>
            <a:pPr eaLnBrk="1" hangingPunct="1">
              <a:buFont typeface="Arial" charset="0"/>
              <a:buNone/>
            </a:pPr>
            <a:r>
              <a:rPr lang="en-US" altLang="ko-KR" smtClean="0"/>
              <a:t> - </a:t>
            </a:r>
            <a:r>
              <a:rPr lang="ko-KR" altLang="en-US" smtClean="0"/>
              <a:t>가치의 문제</a:t>
            </a:r>
            <a:r>
              <a:rPr lang="en-US" altLang="ko-KR" smtClean="0"/>
              <a:t>: </a:t>
            </a:r>
            <a:r>
              <a:rPr lang="ko-KR" altLang="en-US" smtClean="0"/>
              <a:t>무엇이 바람직한 것인가</a:t>
            </a:r>
            <a:r>
              <a:rPr lang="en-US" altLang="ko-KR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en-US" altLang="ko-KR" smtClean="0"/>
              <a:t> - </a:t>
            </a:r>
            <a:r>
              <a:rPr lang="ko-KR" altLang="en-US" smtClean="0"/>
              <a:t>근대의 가치</a:t>
            </a:r>
            <a:r>
              <a:rPr lang="en-US" altLang="ko-KR" smtClean="0"/>
              <a:t>: </a:t>
            </a:r>
            <a:r>
              <a:rPr lang="ko-KR" altLang="en-US" smtClean="0"/>
              <a:t>자유</a:t>
            </a:r>
            <a:r>
              <a:rPr lang="en-US" altLang="ko-KR" smtClean="0"/>
              <a:t>, </a:t>
            </a:r>
            <a:r>
              <a:rPr lang="ko-KR" altLang="en-US" smtClean="0"/>
              <a:t>평등</a:t>
            </a:r>
            <a:r>
              <a:rPr lang="en-US" altLang="ko-KR" smtClean="0"/>
              <a:t>, </a:t>
            </a:r>
            <a:r>
              <a:rPr lang="ko-KR" altLang="en-US" smtClean="0"/>
              <a:t>박애</a:t>
            </a:r>
          </a:p>
          <a:p>
            <a:pPr eaLnBrk="1" hangingPunct="1">
              <a:buFont typeface="Arial" charset="0"/>
              <a:buNone/>
            </a:pPr>
            <a:r>
              <a:rPr lang="ko-KR" altLang="en-US" smtClean="0"/>
              <a:t>  * </a:t>
            </a:r>
            <a:r>
              <a:rPr lang="en-US" altLang="ko-KR" smtClean="0"/>
              <a:t>“</a:t>
            </a:r>
            <a:r>
              <a:rPr lang="ko-KR" altLang="en-US" smtClean="0"/>
              <a:t>정의로운 사회</a:t>
            </a:r>
            <a:r>
              <a:rPr lang="en-US" altLang="ko-KR" smtClean="0"/>
              <a:t>” </a:t>
            </a:r>
            <a:r>
              <a:rPr lang="ko-KR" altLang="en-US" smtClean="0"/>
              <a:t>정의란 무엇인가</a:t>
            </a:r>
            <a:r>
              <a:rPr lang="en-US" altLang="ko-KR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ko-KR" altLang="en-US" smtClean="0"/>
              <a:t>   나눔</a:t>
            </a:r>
            <a:r>
              <a:rPr lang="en-US" altLang="ko-KR" smtClean="0"/>
              <a:t>, </a:t>
            </a:r>
            <a:r>
              <a:rPr lang="ko-KR" altLang="en-US" smtClean="0"/>
              <a:t>배려</a:t>
            </a:r>
            <a:r>
              <a:rPr lang="en-US" altLang="ko-KR" smtClean="0"/>
              <a:t>, </a:t>
            </a:r>
            <a:r>
              <a:rPr lang="ko-KR" altLang="en-US" smtClean="0"/>
              <a:t>공생</a:t>
            </a:r>
            <a:r>
              <a:rPr lang="en-US" altLang="ko-KR" smtClean="0"/>
              <a:t>, </a:t>
            </a:r>
            <a:r>
              <a:rPr lang="ko-KR" altLang="en-US" smtClean="0"/>
              <a:t>공정</a:t>
            </a:r>
          </a:p>
          <a:p>
            <a:pPr eaLnBrk="1" hangingPunct="1"/>
            <a:r>
              <a:rPr lang="ko-KR" altLang="en-US" smtClean="0"/>
              <a:t>지속 가능한 복지국가인가</a:t>
            </a:r>
            <a:r>
              <a:rPr lang="en-US" altLang="ko-KR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en-US" altLang="ko-KR" smtClean="0"/>
              <a:t> - </a:t>
            </a:r>
            <a:r>
              <a:rPr lang="ko-KR" altLang="en-US" smtClean="0"/>
              <a:t>경제적</a:t>
            </a:r>
            <a:r>
              <a:rPr lang="en-US" altLang="ko-KR" smtClean="0"/>
              <a:t>, </a:t>
            </a:r>
            <a:r>
              <a:rPr lang="ko-KR" altLang="en-US" smtClean="0"/>
              <a:t>정치적</a:t>
            </a:r>
            <a:r>
              <a:rPr lang="en-US" altLang="ko-KR" smtClean="0"/>
              <a:t>, </a:t>
            </a:r>
            <a:r>
              <a:rPr lang="ko-KR" altLang="en-US" smtClean="0"/>
              <a:t>사회적 지속가능성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ea typeface="굴림" charset="-127"/>
              </a:rPr>
              <a:t>복지국가 유형</a:t>
            </a:r>
            <a:r>
              <a:rPr lang="en-US" altLang="ko-KR" smtClean="0">
                <a:ea typeface="굴림" charset="-127"/>
              </a:rPr>
              <a:t>(</a:t>
            </a:r>
            <a:r>
              <a:rPr lang="ko-KR" altLang="en-US" smtClean="0">
                <a:ea typeface="굴림" charset="-127"/>
              </a:rPr>
              <a:t>유럽</a:t>
            </a:r>
            <a:r>
              <a:rPr lang="en-US" altLang="ko-KR" smtClean="0">
                <a:ea typeface="굴림" charset="-127"/>
              </a:rPr>
              <a:t>)</a:t>
            </a:r>
            <a:endParaRPr lang="en-GB" altLang="ko-KR" smtClean="0">
              <a:ea typeface="굴림" charset="-127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4</a:t>
            </a:r>
            <a:r>
              <a:rPr lang="ko-KR" altLang="en-US" smtClean="0">
                <a:ea typeface="굴림" charset="-127"/>
              </a:rPr>
              <a:t>가지 모델</a:t>
            </a:r>
            <a:r>
              <a:rPr lang="en-GB" altLang="ko-KR" smtClean="0">
                <a:ea typeface="굴림" charset="-127"/>
              </a:rPr>
              <a:t> (André Sapir’s typology)</a:t>
            </a:r>
          </a:p>
          <a:p>
            <a:pPr lvl="1" eaLnBrk="1" hangingPunct="1"/>
            <a:r>
              <a:rPr lang="ko-KR" altLang="en-US" smtClean="0">
                <a:ea typeface="굴림" charset="-127"/>
              </a:rPr>
              <a:t>노르딕</a:t>
            </a:r>
            <a:r>
              <a:rPr lang="en-GB" altLang="ko-KR" smtClean="0">
                <a:ea typeface="굴림" charset="-127"/>
              </a:rPr>
              <a:t>: Sweden, Denmark, Finland, Netherlands</a:t>
            </a:r>
          </a:p>
          <a:p>
            <a:pPr lvl="1" eaLnBrk="1" hangingPunct="1"/>
            <a:r>
              <a:rPr lang="ko-KR" altLang="en-US" smtClean="0">
                <a:ea typeface="굴림" charset="-127"/>
              </a:rPr>
              <a:t>대륙형</a:t>
            </a:r>
            <a:r>
              <a:rPr lang="en-GB" altLang="ko-KR" smtClean="0">
                <a:ea typeface="굴림" charset="-127"/>
              </a:rPr>
              <a:t>: Germany, France, Austria, Belgium, Luxembourg</a:t>
            </a:r>
          </a:p>
          <a:p>
            <a:pPr lvl="1" eaLnBrk="1" hangingPunct="1"/>
            <a:r>
              <a:rPr lang="ko-KR" altLang="en-US" smtClean="0">
                <a:ea typeface="굴림" charset="-127"/>
              </a:rPr>
              <a:t>앵글로색슨</a:t>
            </a:r>
            <a:r>
              <a:rPr lang="en-GB" altLang="ko-KR" smtClean="0">
                <a:ea typeface="굴림" charset="-127"/>
              </a:rPr>
              <a:t>: Ireland, UK</a:t>
            </a:r>
          </a:p>
          <a:p>
            <a:pPr lvl="1" eaLnBrk="1" hangingPunct="1"/>
            <a:r>
              <a:rPr lang="ko-KR" altLang="en-US" smtClean="0">
                <a:ea typeface="굴림" charset="-127"/>
              </a:rPr>
              <a:t>지중해</a:t>
            </a:r>
            <a:r>
              <a:rPr lang="en-US" altLang="ko-KR" smtClean="0">
                <a:ea typeface="굴림" charset="-127"/>
              </a:rPr>
              <a:t>/</a:t>
            </a:r>
            <a:r>
              <a:rPr lang="ko-KR" altLang="en-US" smtClean="0">
                <a:ea typeface="굴림" charset="-127"/>
              </a:rPr>
              <a:t>남유럽</a:t>
            </a:r>
            <a:r>
              <a:rPr lang="en-GB" altLang="ko-KR" smtClean="0">
                <a:ea typeface="굴림" charset="-127"/>
              </a:rPr>
              <a:t>: Portugal, Greece, Italy, Spain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26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386637" cy="1143000"/>
          </a:xfrm>
        </p:spPr>
        <p:txBody>
          <a:bodyPr/>
          <a:lstStyle/>
          <a:p>
            <a:pPr eaLnBrk="1" hangingPunct="1"/>
            <a:r>
              <a:rPr lang="ko-KR" altLang="en-US" sz="3200" dirty="0" smtClean="0">
                <a:ea typeface="굴림" charset="-127"/>
              </a:rPr>
              <a:t>효율성과 평등</a:t>
            </a: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611188" y="836613"/>
            <a:ext cx="7386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kumimoji="0" lang="en-US" altLang="ko-KR" sz="1400">
                <a:latin typeface="맑은 고딕"/>
                <a:ea typeface="굴림" charset="-127"/>
              </a:rPr>
              <a:t>                                                2009</a:t>
            </a:r>
            <a:r>
              <a:rPr kumimoji="0" lang="ko-KR" altLang="en-US" sz="1400">
                <a:latin typeface="맑은 고딕"/>
                <a:ea typeface="굴림" charset="-127"/>
              </a:rPr>
              <a:t>년 유럽의 고용률과 비빈곤률</a:t>
            </a:r>
            <a:r>
              <a:rPr kumimoji="0" lang="en-US" altLang="ko-KR" sz="1400">
                <a:latin typeface="맑은 고딕"/>
                <a:ea typeface="굴림" charset="-127"/>
              </a:rPr>
              <a:t>(</a:t>
            </a:r>
            <a:r>
              <a:rPr kumimoji="0" lang="en-GB" altLang="ko-KR" sz="1400">
                <a:latin typeface="맑은 고딕"/>
                <a:ea typeface="굴림" charset="-127"/>
              </a:rPr>
              <a:t>%). </a:t>
            </a:r>
            <a:r>
              <a:rPr kumimoji="0" lang="ko-KR" altLang="en-US" sz="1400">
                <a:latin typeface="맑은 고딕"/>
                <a:ea typeface="굴림" charset="-127"/>
              </a:rPr>
              <a:t>자료</a:t>
            </a:r>
            <a:r>
              <a:rPr kumimoji="0" lang="en-US" altLang="ko-KR" sz="1400">
                <a:latin typeface="맑은 고딕"/>
                <a:ea typeface="굴림" charset="-127"/>
              </a:rPr>
              <a:t>: </a:t>
            </a:r>
            <a:r>
              <a:rPr kumimoji="0" lang="en-GB" altLang="ko-KR" sz="1400">
                <a:latin typeface="맑은 고딕"/>
                <a:ea typeface="굴림" charset="-127"/>
              </a:rPr>
              <a:t>Eurostat</a:t>
            </a: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058025" cy="482399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4587875" y="1852613"/>
            <a:ext cx="0" cy="34559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1292225" y="3860800"/>
            <a:ext cx="6216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2230" name="Oval 7"/>
          <p:cNvSpPr>
            <a:spLocks noChangeArrowheads="1"/>
          </p:cNvSpPr>
          <p:nvPr/>
        </p:nvSpPr>
        <p:spPr bwMode="auto">
          <a:xfrm>
            <a:off x="6084888" y="2781300"/>
            <a:ext cx="647700" cy="3603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2231" name="Oval 8"/>
          <p:cNvSpPr>
            <a:spLocks noChangeArrowheads="1"/>
          </p:cNvSpPr>
          <p:nvPr/>
        </p:nvSpPr>
        <p:spPr bwMode="auto">
          <a:xfrm>
            <a:off x="4643438" y="3141663"/>
            <a:ext cx="647700" cy="3603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2232" name="Oval 9"/>
          <p:cNvSpPr>
            <a:spLocks noChangeArrowheads="1"/>
          </p:cNvSpPr>
          <p:nvPr/>
        </p:nvSpPr>
        <p:spPr bwMode="auto">
          <a:xfrm>
            <a:off x="4067175" y="3716338"/>
            <a:ext cx="647700" cy="3603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2233" name="Oval 10"/>
          <p:cNvSpPr>
            <a:spLocks noChangeArrowheads="1"/>
          </p:cNvSpPr>
          <p:nvPr/>
        </p:nvSpPr>
        <p:spPr bwMode="auto">
          <a:xfrm>
            <a:off x="3492500" y="4365625"/>
            <a:ext cx="647700" cy="2873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076005" y="4076700"/>
            <a:ext cx="288032" cy="3604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27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24862" cy="1143000"/>
          </a:xfrm>
        </p:spPr>
        <p:txBody>
          <a:bodyPr/>
          <a:lstStyle/>
          <a:p>
            <a:pPr eaLnBrk="1" hangingPunct="1"/>
            <a:r>
              <a:rPr lang="ko-KR" altLang="en-US" sz="3200" dirty="0" smtClean="0"/>
              <a:t>공공재정 </a:t>
            </a:r>
            <a:r>
              <a:rPr lang="sv-SE" altLang="ko-KR" sz="3200" dirty="0" smtClean="0"/>
              <a:t/>
            </a:r>
            <a:br>
              <a:rPr lang="sv-SE" altLang="ko-KR" sz="3200" dirty="0" smtClean="0"/>
            </a:br>
            <a:r>
              <a:rPr lang="en-US" altLang="ko-KR" sz="1600" dirty="0" smtClean="0"/>
              <a:t>2010</a:t>
            </a:r>
            <a:r>
              <a:rPr lang="ko-KR" altLang="en-US" sz="1600" dirty="0" smtClean="0"/>
              <a:t>년 </a:t>
            </a:r>
            <a:r>
              <a:rPr lang="en-US" altLang="ko-KR" sz="1600" dirty="0" smtClean="0"/>
              <a:t>GDP</a:t>
            </a:r>
            <a:r>
              <a:rPr lang="ko-KR" altLang="en-US" sz="1600" dirty="0" smtClean="0"/>
              <a:t>에서 </a:t>
            </a:r>
            <a:r>
              <a:rPr lang="ko-KR" altLang="en-US" sz="1600" dirty="0" err="1" smtClean="0"/>
              <a:t>순대출과</a:t>
            </a:r>
            <a:r>
              <a:rPr lang="ko-KR" altLang="en-US" sz="1600" dirty="0" smtClean="0"/>
              <a:t> 전체 부채 비중</a:t>
            </a:r>
            <a:r>
              <a:rPr lang="en-US" altLang="ko-KR" sz="3200" dirty="0" smtClean="0"/>
              <a:t> </a:t>
            </a:r>
            <a:r>
              <a:rPr lang="ko-KR" altLang="en-US" sz="1600" dirty="0" smtClean="0"/>
              <a:t>자료</a:t>
            </a:r>
            <a:r>
              <a:rPr lang="sv-SE" altLang="ko-KR" sz="1600" dirty="0" smtClean="0"/>
              <a:t>: Eurostat</a:t>
            </a:r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auto">
          <a:xfrm>
            <a:off x="4932363" y="3933825"/>
            <a:ext cx="719137" cy="287338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0" lang="ko-KR" altLang="en-US">
              <a:latin typeface="맑은 고딕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55650" y="1557338"/>
          <a:ext cx="7848600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4" imgW="6810430" imgH="3771823" progId="Excel.Sheet.8">
                  <p:embed/>
                </p:oleObj>
              </mc:Choice>
              <mc:Fallback>
                <p:oleObj name="Chart" r:id="rId4" imgW="6810430" imgH="3771823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57338"/>
                        <a:ext cx="7848600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5149850" y="3716338"/>
            <a:ext cx="574675" cy="28892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3419475" y="2060575"/>
            <a:ext cx="574675" cy="28892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795963" y="2492375"/>
            <a:ext cx="574675" cy="28892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067175" y="2060575"/>
            <a:ext cx="574675" cy="28892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28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642350" cy="1143000"/>
          </a:xfrm>
        </p:spPr>
        <p:txBody>
          <a:bodyPr/>
          <a:lstStyle/>
          <a:p>
            <a:pPr eaLnBrk="1" hangingPunct="1"/>
            <a:r>
              <a:rPr lang="en-GB" altLang="ko-KR" sz="2900" dirty="0" smtClean="0">
                <a:ea typeface="굴림" charset="-127"/>
              </a:rPr>
              <a:t/>
            </a:r>
            <a:br>
              <a:rPr lang="en-GB" altLang="ko-KR" sz="2900" dirty="0" smtClean="0">
                <a:ea typeface="굴림" charset="-127"/>
              </a:rPr>
            </a:br>
            <a:r>
              <a:rPr lang="ko-KR" altLang="en-US" sz="2900" dirty="0" err="1" smtClean="0">
                <a:ea typeface="굴림" charset="-127"/>
              </a:rPr>
              <a:t>지니계수와</a:t>
            </a:r>
            <a:r>
              <a:rPr lang="ko-KR" altLang="en-US" sz="2900" dirty="0" smtClean="0">
                <a:ea typeface="굴림" charset="-127"/>
              </a:rPr>
              <a:t> </a:t>
            </a:r>
            <a:r>
              <a:rPr lang="ko-KR" altLang="en-US" sz="2900" dirty="0" err="1" smtClean="0">
                <a:ea typeface="굴림" charset="-127"/>
              </a:rPr>
              <a:t>빈곤률</a:t>
            </a:r>
            <a:r>
              <a:rPr lang="ko-KR" altLang="en-US" sz="2900" dirty="0" smtClean="0">
                <a:ea typeface="굴림" charset="-127"/>
              </a:rPr>
              <a:t/>
            </a:r>
            <a:br>
              <a:rPr lang="ko-KR" altLang="en-US" sz="2900" dirty="0" smtClean="0">
                <a:ea typeface="굴림" charset="-127"/>
              </a:rPr>
            </a:br>
            <a:r>
              <a:rPr lang="ko-KR" altLang="en-US" sz="2900" dirty="0" smtClean="0">
                <a:ea typeface="굴림" charset="-127"/>
              </a:rPr>
              <a:t> </a:t>
            </a:r>
            <a:r>
              <a:rPr lang="en-GB" altLang="ko-KR" sz="1400" dirty="0" smtClean="0">
                <a:ea typeface="굴림" charset="-127"/>
              </a:rPr>
              <a:t> </a:t>
            </a:r>
            <a:r>
              <a:rPr lang="ko-KR" altLang="en-US" sz="1400" dirty="0" smtClean="0">
                <a:ea typeface="굴림" charset="-127"/>
              </a:rPr>
              <a:t>자료</a:t>
            </a:r>
            <a:r>
              <a:rPr lang="en-GB" altLang="ko-KR" sz="1400" dirty="0" smtClean="0">
                <a:ea typeface="굴림" charset="-127"/>
              </a:rPr>
              <a:t>: Eurostat</a:t>
            </a:r>
            <a:r>
              <a:rPr lang="en-GB" altLang="ko-KR" sz="2900" dirty="0" smtClean="0">
                <a:ea typeface="굴림" charset="-127"/>
              </a:rPr>
              <a:t/>
            </a:r>
            <a:br>
              <a:rPr lang="en-GB" altLang="ko-KR" sz="2900" dirty="0" smtClean="0">
                <a:ea typeface="굴림" charset="-127"/>
              </a:rPr>
            </a:br>
            <a:endParaRPr lang="en-GB" altLang="ko-KR" sz="1300" dirty="0" smtClean="0">
              <a:ea typeface="굴림" charset="-127"/>
            </a:endParaRPr>
          </a:p>
        </p:txBody>
      </p:sp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7483475" cy="45815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56323" name="Line 4"/>
          <p:cNvSpPr>
            <a:spLocks noChangeShapeType="1"/>
          </p:cNvSpPr>
          <p:nvPr/>
        </p:nvSpPr>
        <p:spPr bwMode="auto">
          <a:xfrm flipH="1">
            <a:off x="5467350" y="1573213"/>
            <a:ext cx="0" cy="3698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1331913" y="3716338"/>
            <a:ext cx="66246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179388" y="1125538"/>
            <a:ext cx="7386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r>
              <a:rPr kumimoji="0" lang="en-GB" altLang="ko-KR" sz="1200">
                <a:latin typeface="맑은 고딕"/>
                <a:ea typeface="굴림" charset="-127"/>
              </a:rPr>
              <a:t>Percentage</a:t>
            </a:r>
          </a:p>
        </p:txBody>
      </p:sp>
      <p:sp>
        <p:nvSpPr>
          <p:cNvPr id="56326" name="Oval 7"/>
          <p:cNvSpPr>
            <a:spLocks noChangeArrowheads="1"/>
          </p:cNvSpPr>
          <p:nvPr/>
        </p:nvSpPr>
        <p:spPr bwMode="auto">
          <a:xfrm>
            <a:off x="2700338" y="2636838"/>
            <a:ext cx="647700" cy="3603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6327" name="Oval 8"/>
          <p:cNvSpPr>
            <a:spLocks noChangeArrowheads="1"/>
          </p:cNvSpPr>
          <p:nvPr/>
        </p:nvSpPr>
        <p:spPr bwMode="auto">
          <a:xfrm>
            <a:off x="3851275" y="2997200"/>
            <a:ext cx="647700" cy="3603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6328" name="Oval 9"/>
          <p:cNvSpPr>
            <a:spLocks noChangeArrowheads="1"/>
          </p:cNvSpPr>
          <p:nvPr/>
        </p:nvSpPr>
        <p:spPr bwMode="auto">
          <a:xfrm>
            <a:off x="5580063" y="3573463"/>
            <a:ext cx="720725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6329" name="Oval 10"/>
          <p:cNvSpPr>
            <a:spLocks noChangeArrowheads="1"/>
          </p:cNvSpPr>
          <p:nvPr/>
        </p:nvSpPr>
        <p:spPr bwMode="auto">
          <a:xfrm>
            <a:off x="7164388" y="4292600"/>
            <a:ext cx="647700" cy="3603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29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16" y="900113"/>
            <a:ext cx="7979569" cy="505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9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386637" cy="936625"/>
          </a:xfrm>
        </p:spPr>
        <p:txBody>
          <a:bodyPr/>
          <a:lstStyle/>
          <a:p>
            <a:pPr eaLnBrk="1" hangingPunct="1"/>
            <a:r>
              <a:rPr lang="en-US" altLang="ko-KR" sz="2400" smtClean="0">
                <a:latin typeface="바탕체" pitchFamily="17" charset="-127"/>
                <a:ea typeface="바탕체" pitchFamily="17" charset="-127"/>
              </a:rPr>
              <a:t>&lt;</a:t>
            </a:r>
            <a:r>
              <a:rPr lang="ko-KR" altLang="en-US" sz="2400" smtClean="0">
                <a:latin typeface="바탕체" pitchFamily="17" charset="-127"/>
                <a:ea typeface="바탕체" pitchFamily="17" charset="-127"/>
              </a:rPr>
              <a:t>그림 </a:t>
            </a:r>
            <a:r>
              <a:rPr lang="en-US" altLang="ko-KR" sz="2400" smtClean="0">
                <a:latin typeface="바탕체" pitchFamily="17" charset="-127"/>
                <a:ea typeface="바탕체" pitchFamily="17" charset="-127"/>
              </a:rPr>
              <a:t>11&gt; </a:t>
            </a:r>
            <a:r>
              <a:rPr lang="ko-KR" altLang="en-US" sz="2400" smtClean="0">
                <a:latin typeface="바탕체" pitchFamily="17" charset="-127"/>
                <a:ea typeface="바탕체" pitchFamily="17" charset="-127"/>
              </a:rPr>
              <a:t>실업과 고용</a:t>
            </a:r>
            <a:br>
              <a:rPr lang="ko-KR" altLang="en-US" sz="240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1600" smtClean="0">
                <a:ea typeface="굴림" charset="-127"/>
              </a:rPr>
              <a:t>                                                               자료</a:t>
            </a:r>
            <a:r>
              <a:rPr lang="en-GB" altLang="ko-KR" sz="1600" smtClean="0">
                <a:ea typeface="굴림" charset="-127"/>
              </a:rPr>
              <a:t>: Eurostat(2010)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11188" y="1125538"/>
          <a:ext cx="7416800" cy="48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coWin document" r:id="rId3" imgW="13670241" imgH="8868406" progId="">
                  <p:embed/>
                </p:oleObj>
              </mc:Choice>
              <mc:Fallback>
                <p:oleObj name="EcoWin document" r:id="rId3" imgW="13670241" imgH="886840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25538"/>
                        <a:ext cx="7416800" cy="481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5940425" y="4437063"/>
            <a:ext cx="576263" cy="360362"/>
          </a:xfrm>
          <a:prstGeom prst="ellipse">
            <a:avLst/>
          </a:prstGeom>
          <a:noFill/>
          <a:ln w="2286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211638" y="3500438"/>
            <a:ext cx="504825" cy="360362"/>
          </a:xfrm>
          <a:prstGeom prst="ellipse">
            <a:avLst/>
          </a:prstGeom>
          <a:noFill/>
          <a:ln w="2286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700338" y="2924175"/>
            <a:ext cx="504825" cy="360363"/>
          </a:xfrm>
          <a:prstGeom prst="ellipse">
            <a:avLst/>
          </a:prstGeom>
          <a:noFill/>
          <a:ln w="2286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4572000" y="4292600"/>
            <a:ext cx="504825" cy="360363"/>
          </a:xfrm>
          <a:prstGeom prst="ellipse">
            <a:avLst/>
          </a:prstGeom>
          <a:noFill/>
          <a:ln w="22860" algn="ctr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609600"/>
            <a:ext cx="7569200" cy="1143000"/>
          </a:xfrm>
        </p:spPr>
        <p:txBody>
          <a:bodyPr/>
          <a:lstStyle/>
          <a:p>
            <a:pPr eaLnBrk="1" hangingPunct="1"/>
            <a:r>
              <a:rPr lang="en-US" altLang="ko-KR" sz="2900" smtClean="0"/>
              <a:t>&lt;</a:t>
            </a:r>
            <a:r>
              <a:rPr lang="ko-KR" altLang="en-US" sz="2900" smtClean="0"/>
              <a:t>그림 </a:t>
            </a:r>
            <a:r>
              <a:rPr lang="en-US" altLang="ko-KR" sz="2900" smtClean="0"/>
              <a:t>12&gt; </a:t>
            </a:r>
            <a:r>
              <a:rPr lang="ko-KR" altLang="en-US" sz="2900" smtClean="0"/>
              <a:t>재정적자</a:t>
            </a:r>
            <a:r>
              <a:rPr lang="ko-KR" altLang="sv-SE" sz="900" smtClean="0"/>
              <a:t/>
            </a:r>
            <a:br>
              <a:rPr lang="ko-KR" altLang="sv-SE" sz="900" smtClean="0"/>
            </a:br>
            <a:r>
              <a:rPr lang="sv-SE" altLang="ko-KR" sz="1600" i="1" smtClean="0"/>
              <a:t>Cyclically adjusted budget balance 2016, as a share of potential GDP, %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6459538" y="5661025"/>
            <a:ext cx="2684462" cy="3048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sv-SE" altLang="ko-KR" sz="1400" i="1">
                <a:latin typeface="맑은 고딕"/>
              </a:rPr>
              <a:t>Källa: IMF Fiscal Monitor, 2011</a:t>
            </a:r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>
            <a:off x="1187450" y="3573463"/>
            <a:ext cx="56880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4429125" y="3573463"/>
            <a:ext cx="2806700" cy="3048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altLang="ko-KR" sz="1400">
                <a:latin typeface="맑은 고딕"/>
              </a:rPr>
              <a:t>Average advanced economies</a:t>
            </a:r>
          </a:p>
        </p:txBody>
      </p:sp>
      <p:sp>
        <p:nvSpPr>
          <p:cNvPr id="59397" name="Oval 7"/>
          <p:cNvSpPr>
            <a:spLocks noChangeArrowheads="1"/>
          </p:cNvSpPr>
          <p:nvPr/>
        </p:nvSpPr>
        <p:spPr bwMode="auto">
          <a:xfrm>
            <a:off x="6516688" y="4508500"/>
            <a:ext cx="395287" cy="7921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398" name="AutoShape 8"/>
          <p:cNvSpPr>
            <a:spLocks noChangeAspect="1" noChangeArrowheads="1" noTextEdit="1"/>
          </p:cNvSpPr>
          <p:nvPr/>
        </p:nvSpPr>
        <p:spPr bwMode="auto">
          <a:xfrm>
            <a:off x="755650" y="1484313"/>
            <a:ext cx="6624638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1327150" y="2897188"/>
            <a:ext cx="149225" cy="1471612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1704975" y="2897188"/>
            <a:ext cx="157163" cy="10572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2090738" y="2897188"/>
            <a:ext cx="149225" cy="9144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2" name="Rectangle 12"/>
          <p:cNvSpPr>
            <a:spLocks noChangeArrowheads="1"/>
          </p:cNvSpPr>
          <p:nvPr/>
        </p:nvSpPr>
        <p:spPr bwMode="auto">
          <a:xfrm>
            <a:off x="2468563" y="2897188"/>
            <a:ext cx="150812" cy="79375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3" name="Rectangle 13"/>
          <p:cNvSpPr>
            <a:spLocks noChangeArrowheads="1"/>
          </p:cNvSpPr>
          <p:nvPr/>
        </p:nvSpPr>
        <p:spPr bwMode="auto">
          <a:xfrm>
            <a:off x="2847975" y="2897188"/>
            <a:ext cx="149225" cy="7143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4" name="Rectangle 14"/>
          <p:cNvSpPr>
            <a:spLocks noChangeArrowheads="1"/>
          </p:cNvSpPr>
          <p:nvPr/>
        </p:nvSpPr>
        <p:spPr bwMode="auto">
          <a:xfrm>
            <a:off x="3225800" y="2897188"/>
            <a:ext cx="157163" cy="65722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5" name="Rectangle 15"/>
          <p:cNvSpPr>
            <a:spLocks noChangeArrowheads="1"/>
          </p:cNvSpPr>
          <p:nvPr/>
        </p:nvSpPr>
        <p:spPr bwMode="auto">
          <a:xfrm>
            <a:off x="3611563" y="2897188"/>
            <a:ext cx="149225" cy="579437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6" name="Rectangle 16"/>
          <p:cNvSpPr>
            <a:spLocks noChangeArrowheads="1"/>
          </p:cNvSpPr>
          <p:nvPr/>
        </p:nvSpPr>
        <p:spPr bwMode="auto">
          <a:xfrm>
            <a:off x="3989388" y="2897188"/>
            <a:ext cx="149225" cy="579437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7" name="Rectangle 17"/>
          <p:cNvSpPr>
            <a:spLocks noChangeArrowheads="1"/>
          </p:cNvSpPr>
          <p:nvPr/>
        </p:nvSpPr>
        <p:spPr bwMode="auto">
          <a:xfrm>
            <a:off x="4367213" y="2897188"/>
            <a:ext cx="150812" cy="414337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8" name="Rectangle 18"/>
          <p:cNvSpPr>
            <a:spLocks noChangeArrowheads="1"/>
          </p:cNvSpPr>
          <p:nvPr/>
        </p:nvSpPr>
        <p:spPr bwMode="auto">
          <a:xfrm>
            <a:off x="4746625" y="2897188"/>
            <a:ext cx="157163" cy="414337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09" name="Rectangle 19"/>
          <p:cNvSpPr>
            <a:spLocks noChangeArrowheads="1"/>
          </p:cNvSpPr>
          <p:nvPr/>
        </p:nvSpPr>
        <p:spPr bwMode="auto">
          <a:xfrm>
            <a:off x="5132388" y="2897188"/>
            <a:ext cx="149225" cy="31432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10" name="Rectangle 20"/>
          <p:cNvSpPr>
            <a:spLocks noChangeArrowheads="1"/>
          </p:cNvSpPr>
          <p:nvPr/>
        </p:nvSpPr>
        <p:spPr bwMode="auto">
          <a:xfrm>
            <a:off x="5510213" y="2897188"/>
            <a:ext cx="149225" cy="214312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11" name="Rectangle 21"/>
          <p:cNvSpPr>
            <a:spLocks noChangeArrowheads="1"/>
          </p:cNvSpPr>
          <p:nvPr/>
        </p:nvSpPr>
        <p:spPr bwMode="auto">
          <a:xfrm>
            <a:off x="5888038" y="2897188"/>
            <a:ext cx="150812" cy="14287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12" name="Rectangle 22"/>
          <p:cNvSpPr>
            <a:spLocks noChangeArrowheads="1"/>
          </p:cNvSpPr>
          <p:nvPr/>
        </p:nvSpPr>
        <p:spPr bwMode="auto">
          <a:xfrm>
            <a:off x="6267450" y="2619375"/>
            <a:ext cx="155575" cy="277813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13" name="Rectangle 23"/>
          <p:cNvSpPr>
            <a:spLocks noChangeArrowheads="1"/>
          </p:cNvSpPr>
          <p:nvPr/>
        </p:nvSpPr>
        <p:spPr bwMode="auto">
          <a:xfrm>
            <a:off x="6651625" y="2333625"/>
            <a:ext cx="150813" cy="563563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14" name="Line 24"/>
          <p:cNvSpPr>
            <a:spLocks noChangeShapeType="1"/>
          </p:cNvSpPr>
          <p:nvPr/>
        </p:nvSpPr>
        <p:spPr bwMode="auto">
          <a:xfrm>
            <a:off x="1212850" y="2098675"/>
            <a:ext cx="0" cy="2390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15" name="Line 25"/>
          <p:cNvSpPr>
            <a:spLocks noChangeShapeType="1"/>
          </p:cNvSpPr>
          <p:nvPr/>
        </p:nvSpPr>
        <p:spPr bwMode="auto">
          <a:xfrm>
            <a:off x="1155700" y="4489450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16" name="Line 26"/>
          <p:cNvSpPr>
            <a:spLocks noChangeShapeType="1"/>
          </p:cNvSpPr>
          <p:nvPr/>
        </p:nvSpPr>
        <p:spPr bwMode="auto">
          <a:xfrm>
            <a:off x="1155700" y="4089400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17" name="Line 27"/>
          <p:cNvSpPr>
            <a:spLocks noChangeShapeType="1"/>
          </p:cNvSpPr>
          <p:nvPr/>
        </p:nvSpPr>
        <p:spPr bwMode="auto">
          <a:xfrm>
            <a:off x="1155700" y="36909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18" name="Line 28"/>
          <p:cNvSpPr>
            <a:spLocks noChangeShapeType="1"/>
          </p:cNvSpPr>
          <p:nvPr/>
        </p:nvSpPr>
        <p:spPr bwMode="auto">
          <a:xfrm>
            <a:off x="1155700" y="329723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19" name="Line 29"/>
          <p:cNvSpPr>
            <a:spLocks noChangeShapeType="1"/>
          </p:cNvSpPr>
          <p:nvPr/>
        </p:nvSpPr>
        <p:spPr bwMode="auto">
          <a:xfrm>
            <a:off x="1155700" y="289718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0" name="Line 30"/>
          <p:cNvSpPr>
            <a:spLocks noChangeShapeType="1"/>
          </p:cNvSpPr>
          <p:nvPr/>
        </p:nvSpPr>
        <p:spPr bwMode="auto">
          <a:xfrm>
            <a:off x="1155700" y="249872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1" name="Line 31"/>
          <p:cNvSpPr>
            <a:spLocks noChangeShapeType="1"/>
          </p:cNvSpPr>
          <p:nvPr/>
        </p:nvSpPr>
        <p:spPr bwMode="auto">
          <a:xfrm>
            <a:off x="1155700" y="209867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2" name="Line 32"/>
          <p:cNvSpPr>
            <a:spLocks noChangeShapeType="1"/>
          </p:cNvSpPr>
          <p:nvPr/>
        </p:nvSpPr>
        <p:spPr bwMode="auto">
          <a:xfrm>
            <a:off x="1212850" y="2897188"/>
            <a:ext cx="57038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3" name="Line 33"/>
          <p:cNvSpPr>
            <a:spLocks noChangeShapeType="1"/>
          </p:cNvSpPr>
          <p:nvPr/>
        </p:nvSpPr>
        <p:spPr bwMode="auto">
          <a:xfrm flipV="1">
            <a:off x="1212850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4" name="Line 34"/>
          <p:cNvSpPr>
            <a:spLocks noChangeShapeType="1"/>
          </p:cNvSpPr>
          <p:nvPr/>
        </p:nvSpPr>
        <p:spPr bwMode="auto">
          <a:xfrm flipV="1">
            <a:off x="1590675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5" name="Line 35"/>
          <p:cNvSpPr>
            <a:spLocks noChangeShapeType="1"/>
          </p:cNvSpPr>
          <p:nvPr/>
        </p:nvSpPr>
        <p:spPr bwMode="auto">
          <a:xfrm flipV="1">
            <a:off x="1976438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6" name="Line 36"/>
          <p:cNvSpPr>
            <a:spLocks noChangeShapeType="1"/>
          </p:cNvSpPr>
          <p:nvPr/>
        </p:nvSpPr>
        <p:spPr bwMode="auto">
          <a:xfrm flipV="1">
            <a:off x="2354263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7" name="Line 37"/>
          <p:cNvSpPr>
            <a:spLocks noChangeShapeType="1"/>
          </p:cNvSpPr>
          <p:nvPr/>
        </p:nvSpPr>
        <p:spPr bwMode="auto">
          <a:xfrm flipV="1">
            <a:off x="2733675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8" name="Line 38"/>
          <p:cNvSpPr>
            <a:spLocks noChangeShapeType="1"/>
          </p:cNvSpPr>
          <p:nvPr/>
        </p:nvSpPr>
        <p:spPr bwMode="auto">
          <a:xfrm flipV="1">
            <a:off x="3111500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29" name="Line 39"/>
          <p:cNvSpPr>
            <a:spLocks noChangeShapeType="1"/>
          </p:cNvSpPr>
          <p:nvPr/>
        </p:nvSpPr>
        <p:spPr bwMode="auto">
          <a:xfrm flipV="1">
            <a:off x="3497263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0" name="Line 40"/>
          <p:cNvSpPr>
            <a:spLocks noChangeShapeType="1"/>
          </p:cNvSpPr>
          <p:nvPr/>
        </p:nvSpPr>
        <p:spPr bwMode="auto">
          <a:xfrm flipV="1">
            <a:off x="3875088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1" name="Line 41"/>
          <p:cNvSpPr>
            <a:spLocks noChangeShapeType="1"/>
          </p:cNvSpPr>
          <p:nvPr/>
        </p:nvSpPr>
        <p:spPr bwMode="auto">
          <a:xfrm flipV="1">
            <a:off x="4252913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2" name="Line 42"/>
          <p:cNvSpPr>
            <a:spLocks noChangeShapeType="1"/>
          </p:cNvSpPr>
          <p:nvPr/>
        </p:nvSpPr>
        <p:spPr bwMode="auto">
          <a:xfrm flipV="1">
            <a:off x="4632325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3" name="Line 43"/>
          <p:cNvSpPr>
            <a:spLocks noChangeShapeType="1"/>
          </p:cNvSpPr>
          <p:nvPr/>
        </p:nvSpPr>
        <p:spPr bwMode="auto">
          <a:xfrm flipV="1">
            <a:off x="5018088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4" name="Line 44"/>
          <p:cNvSpPr>
            <a:spLocks noChangeShapeType="1"/>
          </p:cNvSpPr>
          <p:nvPr/>
        </p:nvSpPr>
        <p:spPr bwMode="auto">
          <a:xfrm flipV="1">
            <a:off x="5395913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5" name="Line 45"/>
          <p:cNvSpPr>
            <a:spLocks noChangeShapeType="1"/>
          </p:cNvSpPr>
          <p:nvPr/>
        </p:nvSpPr>
        <p:spPr bwMode="auto">
          <a:xfrm flipV="1">
            <a:off x="5773738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6" name="Line 46"/>
          <p:cNvSpPr>
            <a:spLocks noChangeShapeType="1"/>
          </p:cNvSpPr>
          <p:nvPr/>
        </p:nvSpPr>
        <p:spPr bwMode="auto">
          <a:xfrm flipV="1">
            <a:off x="6153150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7" name="Line 47"/>
          <p:cNvSpPr>
            <a:spLocks noChangeShapeType="1"/>
          </p:cNvSpPr>
          <p:nvPr/>
        </p:nvSpPr>
        <p:spPr bwMode="auto">
          <a:xfrm flipV="1">
            <a:off x="6537325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8" name="Line 48"/>
          <p:cNvSpPr>
            <a:spLocks noChangeShapeType="1"/>
          </p:cNvSpPr>
          <p:nvPr/>
        </p:nvSpPr>
        <p:spPr bwMode="auto">
          <a:xfrm flipV="1">
            <a:off x="6916738" y="28971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39" name="Rectangle 49"/>
          <p:cNvSpPr>
            <a:spLocks noChangeArrowheads="1"/>
          </p:cNvSpPr>
          <p:nvPr/>
        </p:nvSpPr>
        <p:spPr bwMode="auto">
          <a:xfrm>
            <a:off x="890588" y="4383088"/>
            <a:ext cx="179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-8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0" name="Rectangle 50"/>
          <p:cNvSpPr>
            <a:spLocks noChangeArrowheads="1"/>
          </p:cNvSpPr>
          <p:nvPr/>
        </p:nvSpPr>
        <p:spPr bwMode="auto">
          <a:xfrm>
            <a:off x="890588" y="3983038"/>
            <a:ext cx="179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-6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1" name="Rectangle 51"/>
          <p:cNvSpPr>
            <a:spLocks noChangeArrowheads="1"/>
          </p:cNvSpPr>
          <p:nvPr/>
        </p:nvSpPr>
        <p:spPr bwMode="auto">
          <a:xfrm>
            <a:off x="890588" y="3582988"/>
            <a:ext cx="179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-4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2" name="Rectangle 52"/>
          <p:cNvSpPr>
            <a:spLocks noChangeArrowheads="1"/>
          </p:cNvSpPr>
          <p:nvPr/>
        </p:nvSpPr>
        <p:spPr bwMode="auto">
          <a:xfrm>
            <a:off x="890588" y="3190875"/>
            <a:ext cx="179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-2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3" name="Rectangle 53"/>
          <p:cNvSpPr>
            <a:spLocks noChangeArrowheads="1"/>
          </p:cNvSpPr>
          <p:nvPr/>
        </p:nvSpPr>
        <p:spPr bwMode="auto">
          <a:xfrm>
            <a:off x="955675" y="2790825"/>
            <a:ext cx="115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0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4" name="Rectangle 54"/>
          <p:cNvSpPr>
            <a:spLocks noChangeArrowheads="1"/>
          </p:cNvSpPr>
          <p:nvPr/>
        </p:nvSpPr>
        <p:spPr bwMode="auto">
          <a:xfrm>
            <a:off x="955675" y="2390775"/>
            <a:ext cx="115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2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5" name="Rectangle 55"/>
          <p:cNvSpPr>
            <a:spLocks noChangeArrowheads="1"/>
          </p:cNvSpPr>
          <p:nvPr/>
        </p:nvSpPr>
        <p:spPr bwMode="auto">
          <a:xfrm>
            <a:off x="955675" y="1990725"/>
            <a:ext cx="115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4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6" name="Rectangle 56"/>
          <p:cNvSpPr>
            <a:spLocks noChangeArrowheads="1"/>
          </p:cNvSpPr>
          <p:nvPr/>
        </p:nvSpPr>
        <p:spPr bwMode="auto">
          <a:xfrm rot="-5400000">
            <a:off x="1159668" y="4745832"/>
            <a:ext cx="487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Japan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7" name="Rectangle 57"/>
          <p:cNvSpPr>
            <a:spLocks noChangeArrowheads="1"/>
          </p:cNvSpPr>
          <p:nvPr/>
        </p:nvSpPr>
        <p:spPr bwMode="auto">
          <a:xfrm rot="-5400000">
            <a:off x="1379537" y="4778376"/>
            <a:ext cx="561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United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8" name="Rectangle 58"/>
          <p:cNvSpPr>
            <a:spLocks noChangeArrowheads="1"/>
          </p:cNvSpPr>
          <p:nvPr/>
        </p:nvSpPr>
        <p:spPr bwMode="auto">
          <a:xfrm rot="-5400000">
            <a:off x="1639887" y="4786313"/>
            <a:ext cx="517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States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49" name="Rectangle 59"/>
          <p:cNvSpPr>
            <a:spLocks noChangeArrowheads="1"/>
          </p:cNvSpPr>
          <p:nvPr/>
        </p:nvSpPr>
        <p:spPr bwMode="auto">
          <a:xfrm rot="-5400000">
            <a:off x="1925638" y="4735513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Spain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0" name="Rectangle 60"/>
          <p:cNvSpPr>
            <a:spLocks noChangeArrowheads="1"/>
          </p:cNvSpPr>
          <p:nvPr/>
        </p:nvSpPr>
        <p:spPr bwMode="auto">
          <a:xfrm rot="-5400000">
            <a:off x="2197894" y="4842669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Portugal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1" name="Rectangle 61"/>
          <p:cNvSpPr>
            <a:spLocks noChangeArrowheads="1"/>
          </p:cNvSpPr>
          <p:nvPr/>
        </p:nvSpPr>
        <p:spPr bwMode="auto">
          <a:xfrm rot="-5400000">
            <a:off x="2583656" y="4834732"/>
            <a:ext cx="687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Belgium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2" name="Rectangle 62"/>
          <p:cNvSpPr>
            <a:spLocks noChangeArrowheads="1"/>
          </p:cNvSpPr>
          <p:nvPr/>
        </p:nvSpPr>
        <p:spPr bwMode="auto">
          <a:xfrm rot="-5400000">
            <a:off x="2902743" y="4888707"/>
            <a:ext cx="8048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Advanced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3" name="Rectangle 63"/>
          <p:cNvSpPr>
            <a:spLocks noChangeArrowheads="1"/>
          </p:cNvSpPr>
          <p:nvPr/>
        </p:nvSpPr>
        <p:spPr bwMode="auto">
          <a:xfrm rot="-5400000">
            <a:off x="3393282" y="4785519"/>
            <a:ext cx="582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Ireland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4" name="Rectangle 64"/>
          <p:cNvSpPr>
            <a:spLocks noChangeArrowheads="1"/>
          </p:cNvSpPr>
          <p:nvPr/>
        </p:nvSpPr>
        <p:spPr bwMode="auto">
          <a:xfrm rot="-5400000">
            <a:off x="3890962" y="4691063"/>
            <a:ext cx="358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Italy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5" name="Rectangle 65"/>
          <p:cNvSpPr>
            <a:spLocks noChangeArrowheads="1"/>
          </p:cNvSpPr>
          <p:nvPr/>
        </p:nvSpPr>
        <p:spPr bwMode="auto">
          <a:xfrm rot="-5400000">
            <a:off x="4157662" y="4794251"/>
            <a:ext cx="581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Austria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6" name="Rectangle 66"/>
          <p:cNvSpPr>
            <a:spLocks noChangeArrowheads="1"/>
          </p:cNvSpPr>
          <p:nvPr/>
        </p:nvSpPr>
        <p:spPr bwMode="auto">
          <a:xfrm rot="-5400000">
            <a:off x="4540250" y="4786313"/>
            <a:ext cx="57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Greece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7" name="Rectangle 67"/>
          <p:cNvSpPr>
            <a:spLocks noChangeArrowheads="1"/>
          </p:cNvSpPr>
          <p:nvPr/>
        </p:nvSpPr>
        <p:spPr bwMode="auto">
          <a:xfrm rot="-5400000">
            <a:off x="4924425" y="4776788"/>
            <a:ext cx="561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France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8" name="Rectangle 68"/>
          <p:cNvSpPr>
            <a:spLocks noChangeArrowheads="1"/>
          </p:cNvSpPr>
          <p:nvPr/>
        </p:nvSpPr>
        <p:spPr bwMode="auto">
          <a:xfrm rot="-5400000">
            <a:off x="5187950" y="4862513"/>
            <a:ext cx="561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United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59" name="Rectangle 69"/>
          <p:cNvSpPr>
            <a:spLocks noChangeArrowheads="1"/>
          </p:cNvSpPr>
          <p:nvPr/>
        </p:nvSpPr>
        <p:spPr bwMode="auto">
          <a:xfrm rot="-5400000">
            <a:off x="5331619" y="4858544"/>
            <a:ext cx="741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Kingdom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60" name="Rectangle 70"/>
          <p:cNvSpPr>
            <a:spLocks noChangeArrowheads="1"/>
          </p:cNvSpPr>
          <p:nvPr/>
        </p:nvSpPr>
        <p:spPr bwMode="auto">
          <a:xfrm rot="-5400000">
            <a:off x="5603875" y="4864100"/>
            <a:ext cx="730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Germany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61" name="Rectangle 71"/>
          <p:cNvSpPr>
            <a:spLocks noChangeArrowheads="1"/>
          </p:cNvSpPr>
          <p:nvPr/>
        </p:nvSpPr>
        <p:spPr bwMode="auto">
          <a:xfrm rot="-5400000">
            <a:off x="5843587" y="4987926"/>
            <a:ext cx="1006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Netherlands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62" name="Rectangle 72"/>
          <p:cNvSpPr>
            <a:spLocks noChangeArrowheads="1"/>
          </p:cNvSpPr>
          <p:nvPr/>
        </p:nvSpPr>
        <p:spPr bwMode="auto">
          <a:xfrm rot="-5400000">
            <a:off x="6401593" y="4815682"/>
            <a:ext cx="646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500">
                <a:solidFill>
                  <a:srgbClr val="000000"/>
                </a:solidFill>
                <a:latin typeface="맑은 고딕"/>
                <a:ea typeface="굴림" charset="-127"/>
              </a:rPr>
              <a:t>Sweden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59463" name="Rectangle 73"/>
          <p:cNvSpPr>
            <a:spLocks noChangeArrowheads="1"/>
          </p:cNvSpPr>
          <p:nvPr/>
        </p:nvSpPr>
        <p:spPr bwMode="auto">
          <a:xfrm>
            <a:off x="3832225" y="5846763"/>
            <a:ext cx="93663" cy="920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59464" name="Rectangle 74"/>
          <p:cNvSpPr>
            <a:spLocks noChangeArrowheads="1"/>
          </p:cNvSpPr>
          <p:nvPr/>
        </p:nvSpPr>
        <p:spPr bwMode="auto">
          <a:xfrm>
            <a:off x="3960813" y="5803900"/>
            <a:ext cx="342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GB" altLang="ko-KR" sz="1100">
                <a:solidFill>
                  <a:srgbClr val="000000"/>
                </a:solidFill>
                <a:latin typeface="맑은 고딕"/>
                <a:ea typeface="굴림" charset="-127"/>
              </a:rPr>
              <a:t>2016</a:t>
            </a:r>
            <a:endParaRPr kumimoji="0" lang="en-GB" altLang="ko-KR">
              <a:latin typeface="맑은 고딕"/>
              <a:ea typeface="굴림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88" y="188913"/>
            <a:ext cx="7386637" cy="1143000"/>
          </a:xfrm>
        </p:spPr>
        <p:txBody>
          <a:bodyPr/>
          <a:lstStyle/>
          <a:p>
            <a:pPr eaLnBrk="1" hangingPunct="1"/>
            <a:r>
              <a:rPr lang="en-US" altLang="ko-KR" smtClean="0"/>
              <a:t>&lt;</a:t>
            </a:r>
            <a:r>
              <a:rPr lang="ko-KR" altLang="en-US" smtClean="0"/>
              <a:t>그림 </a:t>
            </a:r>
            <a:r>
              <a:rPr lang="en-US" altLang="ko-KR" smtClean="0"/>
              <a:t>13&gt; </a:t>
            </a:r>
            <a:r>
              <a:rPr lang="ko-KR" altLang="en-US" smtClean="0"/>
              <a:t>미래 재정 조달</a:t>
            </a:r>
            <a:r>
              <a:rPr lang="sv-SE" altLang="ko-KR" smtClean="0"/>
              <a:t> </a:t>
            </a:r>
            <a:br>
              <a:rPr lang="sv-SE" altLang="ko-KR" smtClean="0"/>
            </a:br>
            <a:r>
              <a:rPr lang="sv-SE" altLang="ko-KR" sz="2400" smtClean="0"/>
              <a:t>2011</a:t>
            </a:r>
            <a:r>
              <a:rPr lang="ko-KR" altLang="en-US" sz="2400" smtClean="0"/>
              <a:t>년 적자규모와 예산적자</a:t>
            </a:r>
            <a:r>
              <a:rPr lang="en-US" altLang="ko-KR" sz="2400" smtClean="0"/>
              <a:t>(</a:t>
            </a:r>
            <a:r>
              <a:rPr lang="sv-SE" altLang="ko-KR" sz="2400" smtClean="0"/>
              <a:t>% of GDP)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71550" y="1341438"/>
          <a:ext cx="6480175" cy="44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3" imgW="8839149" imgH="6076976" progId="Excel.Sheet.8">
                  <p:embed/>
                </p:oleObj>
              </mc:Choice>
              <mc:Fallback>
                <p:oleObj name="Chart" r:id="rId3" imgW="8839149" imgH="6076976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6480175" cy="445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59538" y="5661025"/>
            <a:ext cx="2684462" cy="3048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sv-SE" altLang="ko-KR" sz="1400" i="1">
                <a:latin typeface="맑은 고딕"/>
              </a:rPr>
              <a:t>Källa: IMF Fiscal Monitor, 2011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619250" y="3141663"/>
            <a:ext cx="56165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425950" y="2852738"/>
            <a:ext cx="2451100" cy="3048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altLang="ko-KR" sz="1400">
                <a:latin typeface="맑은 고딕"/>
              </a:rPr>
              <a:t>Average advanced economies</a:t>
            </a: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 rot="2700000">
            <a:off x="6283325" y="4310063"/>
            <a:ext cx="395288" cy="7921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한국의 복지구상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한국은 복지국가인가</a:t>
            </a:r>
            <a:r>
              <a:rPr lang="en-US" altLang="ko-KR" smtClean="0"/>
              <a:t>?</a:t>
            </a:r>
          </a:p>
          <a:p>
            <a:pPr eaLnBrk="1" hangingPunct="1"/>
            <a:endParaRPr lang="ko-KR" altLang="en-US" smtClean="0"/>
          </a:p>
          <a:p>
            <a:pPr eaLnBrk="1" hangingPunct="1"/>
            <a:r>
              <a:rPr lang="ko-KR" altLang="en-US" smtClean="0"/>
              <a:t>한국 정부는 큰 정부인가</a:t>
            </a:r>
            <a:r>
              <a:rPr lang="en-US" altLang="ko-KR" smtClean="0"/>
              <a:t>?</a:t>
            </a:r>
          </a:p>
          <a:p>
            <a:pPr eaLnBrk="1" hangingPunct="1">
              <a:buFont typeface="Arial" charset="0"/>
              <a:buNone/>
            </a:pPr>
            <a:endParaRPr lang="en-US" altLang="ko-KR" smtClean="0"/>
          </a:p>
          <a:p>
            <a:pPr eaLnBrk="1" hangingPunct="1"/>
            <a:r>
              <a:rPr lang="ko-KR" altLang="en-US" smtClean="0"/>
              <a:t>복지국가는 경제성장에 장애가 되는가</a:t>
            </a:r>
            <a:r>
              <a:rPr lang="en-US" altLang="ko-KR" smtClean="0"/>
              <a:t>?</a:t>
            </a:r>
            <a:endParaRPr lang="ko-KR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33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GDP </a:t>
            </a:r>
            <a:r>
              <a:rPr lang="ko-KR" altLang="en-US" dirty="0" smtClean="0"/>
              <a:t>대비 공적 사회지출</a:t>
            </a:r>
            <a:r>
              <a:rPr lang="en-US" altLang="ko-KR" dirty="0" smtClean="0"/>
              <a:t>(2016)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09" y="2136535"/>
            <a:ext cx="6706181" cy="3989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37312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/>
              <a:t>Source</a:t>
            </a:r>
            <a:r>
              <a:rPr lang="en-US" altLang="ko-KR"/>
              <a:t>: OECD (2016), OECD Social Expenditure database,  (www.oecd.org/social/expenditure.htm).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86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9588" y="285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200" dirty="0" smtClean="0">
                <a:cs typeface="+mj-cs"/>
              </a:rPr>
              <a:t/>
            </a:r>
            <a:br>
              <a:rPr lang="en-US" altLang="ko-KR" sz="3200" dirty="0" smtClean="0">
                <a:cs typeface="+mj-cs"/>
              </a:rPr>
            </a:br>
            <a:r>
              <a:rPr lang="en-US" altLang="ko-KR" sz="3200" dirty="0">
                <a:cs typeface="+mj-cs"/>
              </a:rPr>
              <a:t/>
            </a:r>
            <a:br>
              <a:rPr lang="en-US" altLang="ko-KR" sz="3200" dirty="0">
                <a:cs typeface="+mj-cs"/>
              </a:rPr>
            </a:br>
            <a:r>
              <a:rPr lang="en-US" altLang="ko-KR" sz="3200" dirty="0" smtClean="0">
                <a:cs typeface="+mj-cs"/>
              </a:rPr>
              <a:t/>
            </a:r>
            <a:br>
              <a:rPr lang="en-US" altLang="ko-KR" sz="3200" dirty="0" smtClean="0">
                <a:cs typeface="+mj-cs"/>
              </a:rPr>
            </a:br>
            <a:r>
              <a:rPr lang="en-US" altLang="ko-KR" sz="3200" dirty="0">
                <a:cs typeface="+mj-cs"/>
              </a:rPr>
              <a:t/>
            </a:r>
            <a:br>
              <a:rPr lang="en-US" altLang="ko-KR" sz="3200" dirty="0">
                <a:cs typeface="+mj-cs"/>
              </a:rPr>
            </a:br>
            <a:r>
              <a:rPr lang="en-US" altLang="ko-KR" sz="3200" dirty="0" smtClean="0">
                <a:cs typeface="+mj-cs"/>
              </a:rPr>
              <a:t/>
            </a:r>
            <a:br>
              <a:rPr lang="en-US" altLang="ko-KR" sz="3200" dirty="0" smtClean="0">
                <a:cs typeface="+mj-cs"/>
              </a:rPr>
            </a:br>
            <a:r>
              <a:rPr lang="en-US" altLang="ko-KR" sz="3200" dirty="0">
                <a:cs typeface="+mj-cs"/>
              </a:rPr>
              <a:t/>
            </a:r>
            <a:br>
              <a:rPr lang="en-US" altLang="ko-KR" sz="3200" dirty="0">
                <a:cs typeface="+mj-cs"/>
              </a:rPr>
            </a:br>
            <a:r>
              <a:rPr lang="en-US" altLang="ko-KR" sz="3200" dirty="0" smtClean="0">
                <a:cs typeface="+mj-cs"/>
              </a:rPr>
              <a:t/>
            </a:r>
            <a:br>
              <a:rPr lang="en-US" altLang="ko-KR" sz="3200" dirty="0" smtClean="0">
                <a:cs typeface="+mj-cs"/>
              </a:rPr>
            </a:br>
            <a:r>
              <a:rPr lang="en-US" altLang="ko-KR" sz="3200" dirty="0">
                <a:cs typeface="+mj-cs"/>
              </a:rPr>
              <a:t/>
            </a:r>
            <a:br>
              <a:rPr lang="en-US" altLang="ko-KR" sz="3200" dirty="0">
                <a:cs typeface="+mj-cs"/>
              </a:rPr>
            </a:br>
            <a:r>
              <a:rPr lang="en-US" altLang="ko-KR" sz="3200" dirty="0" smtClean="0">
                <a:cs typeface="+mj-cs"/>
              </a:rPr>
              <a:t/>
            </a:r>
            <a:br>
              <a:rPr lang="en-US" altLang="ko-KR" sz="3200" dirty="0" smtClean="0">
                <a:cs typeface="+mj-cs"/>
              </a:rPr>
            </a:br>
            <a:r>
              <a:rPr lang="en-US" altLang="ko-KR" sz="3200" dirty="0">
                <a:cs typeface="+mj-cs"/>
              </a:rPr>
              <a:t/>
            </a:r>
            <a:br>
              <a:rPr lang="en-US" altLang="ko-KR" sz="3200" dirty="0">
                <a:cs typeface="+mj-cs"/>
              </a:rPr>
            </a:br>
            <a:r>
              <a:rPr lang="en-US" altLang="ko-KR" sz="3200" dirty="0" smtClean="0">
                <a:cs typeface="+mj-cs"/>
              </a:rPr>
              <a:t/>
            </a:r>
            <a:br>
              <a:rPr lang="en-US" altLang="ko-KR" sz="3200" dirty="0" smtClean="0">
                <a:cs typeface="+mj-cs"/>
              </a:rPr>
            </a:br>
            <a:r>
              <a:rPr lang="en-US" altLang="ko-KR" sz="3200" dirty="0">
                <a:cs typeface="+mj-cs"/>
              </a:rPr>
              <a:t/>
            </a:r>
            <a:br>
              <a:rPr lang="en-US" altLang="ko-KR" sz="3200" dirty="0">
                <a:cs typeface="+mj-cs"/>
              </a:rPr>
            </a:br>
            <a:r>
              <a:rPr lang="en-US" altLang="ko-KR" sz="3200" dirty="0" smtClean="0">
                <a:cs typeface="+mj-cs"/>
              </a:rPr>
              <a:t/>
            </a:r>
            <a:br>
              <a:rPr lang="en-US" altLang="ko-KR" sz="3200" dirty="0" smtClean="0">
                <a:cs typeface="+mj-cs"/>
              </a:rPr>
            </a:br>
            <a:r>
              <a:rPr lang="en-US" altLang="ko-KR" sz="3200" dirty="0">
                <a:cs typeface="+mj-cs"/>
              </a:rPr>
              <a:t/>
            </a:r>
            <a:br>
              <a:rPr lang="en-US" altLang="ko-KR" sz="3200" dirty="0">
                <a:cs typeface="+mj-cs"/>
              </a:rPr>
            </a:br>
            <a:endParaRPr lang="ko-KR" altLang="en-US" sz="3200" dirty="0">
              <a:cs typeface="+mj-cs"/>
            </a:endParaRPr>
          </a:p>
        </p:txBody>
      </p:sp>
      <p:sp>
        <p:nvSpPr>
          <p:cNvPr id="64514" name="Content Placeholder 4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60483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400" smtClean="0"/>
              <a:t>        &lt;</a:t>
            </a:r>
            <a:r>
              <a:rPr lang="ko-KR" altLang="en-US" sz="2400" smtClean="0"/>
              <a:t>그림 </a:t>
            </a:r>
            <a:r>
              <a:rPr lang="en-US" altLang="ko-KR" sz="2400" smtClean="0"/>
              <a:t>14&gt; OECD </a:t>
            </a:r>
            <a:r>
              <a:rPr lang="ko-KR" altLang="en-US" sz="2400" smtClean="0"/>
              <a:t>정부부문 고용비율</a:t>
            </a:r>
            <a:r>
              <a:rPr lang="en-US" altLang="ko-KR" sz="2400" smtClean="0"/>
              <a:t>(1995, 2005)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24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1800" smtClean="0"/>
              <a:t> 	&lt;</a:t>
            </a:r>
            <a:r>
              <a:rPr lang="ko-KR" altLang="en-US" sz="1800" smtClean="0"/>
              <a:t>자료</a:t>
            </a:r>
            <a:r>
              <a:rPr lang="en-US" altLang="ko-KR" sz="1800" smtClean="0"/>
              <a:t>&gt; Government at a Glance 2009, V. 9. Employment in general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1800" smtClean="0"/>
              <a:t>               government and public corporations		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700" smtClean="0"/>
              <a:t>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700" smtClean="0"/>
              <a:t>  </a:t>
            </a:r>
            <a:endParaRPr lang="ko-KR" altLang="en-US" sz="700" smtClean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82089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35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5613" y="273050"/>
            <a:ext cx="8235950" cy="6469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800" dirty="0" smtClean="0">
                <a:cs typeface="+mj-cs"/>
              </a:rPr>
              <a:t/>
            </a:r>
            <a:br>
              <a:rPr lang="en-US" altLang="ko-KR" sz="2800" dirty="0" smtClean="0">
                <a:cs typeface="+mj-cs"/>
              </a:rPr>
            </a:br>
            <a:r>
              <a:rPr lang="en-US" altLang="ko-KR" sz="2800" dirty="0" smtClean="0">
                <a:cs typeface="+mj-cs"/>
              </a:rPr>
              <a:t>&lt;</a:t>
            </a:r>
            <a:r>
              <a:rPr lang="ko-KR" altLang="en-US" sz="2800" dirty="0" smtClean="0">
                <a:cs typeface="+mj-cs"/>
              </a:rPr>
              <a:t>그림 </a:t>
            </a:r>
            <a:r>
              <a:rPr lang="en-US" altLang="ko-KR" sz="2800" dirty="0" smtClean="0">
                <a:cs typeface="+mj-cs"/>
              </a:rPr>
              <a:t>20&gt; OECD GDP </a:t>
            </a:r>
            <a:r>
              <a:rPr lang="ko-KR" altLang="en-US" sz="2800" dirty="0" smtClean="0">
                <a:cs typeface="+mj-cs"/>
              </a:rPr>
              <a:t>중 정부 총지출 비중</a:t>
            </a:r>
            <a:r>
              <a:rPr lang="en-US" altLang="ko-KR" sz="2800" dirty="0" smtClean="0">
                <a:cs typeface="+mj-cs"/>
              </a:rPr>
              <a:t>(2006)</a:t>
            </a:r>
            <a:r>
              <a:rPr lang="en-US" altLang="ko-KR" sz="2800" dirty="0">
                <a:cs typeface="+mj-cs"/>
              </a:rPr>
              <a:t/>
            </a:r>
            <a:br>
              <a:rPr lang="en-US" altLang="ko-KR" sz="2800" dirty="0">
                <a:cs typeface="+mj-cs"/>
              </a:rPr>
            </a:br>
            <a:r>
              <a:rPr lang="en-US" altLang="ko-KR" sz="2800" dirty="0" smtClean="0">
                <a:cs typeface="+mj-cs"/>
              </a:rPr>
              <a:t/>
            </a:r>
            <a:br>
              <a:rPr lang="en-US" altLang="ko-KR" sz="2800" dirty="0" smtClean="0">
                <a:cs typeface="+mj-cs"/>
              </a:rPr>
            </a:br>
            <a:r>
              <a:rPr lang="en-US" altLang="ko-KR" sz="2800" dirty="0">
                <a:cs typeface="+mj-cs"/>
              </a:rPr>
              <a:t/>
            </a:r>
            <a:br>
              <a:rPr lang="en-US" altLang="ko-KR" sz="2800" dirty="0">
                <a:cs typeface="+mj-cs"/>
              </a:rPr>
            </a:br>
            <a:r>
              <a:rPr lang="en-US" altLang="ko-KR" sz="2800" dirty="0" smtClean="0">
                <a:cs typeface="+mj-cs"/>
              </a:rPr>
              <a:t/>
            </a:r>
            <a:br>
              <a:rPr lang="en-US" altLang="ko-KR" sz="2800" dirty="0" smtClean="0">
                <a:cs typeface="+mj-cs"/>
              </a:rPr>
            </a:br>
            <a:r>
              <a:rPr lang="en-US" altLang="ko-KR" sz="2800" dirty="0">
                <a:cs typeface="+mj-cs"/>
              </a:rPr>
              <a:t/>
            </a:r>
            <a:br>
              <a:rPr lang="en-US" altLang="ko-KR" sz="2800" dirty="0">
                <a:cs typeface="+mj-cs"/>
              </a:rPr>
            </a:br>
            <a:r>
              <a:rPr lang="en-US" altLang="ko-KR" sz="2800" dirty="0" smtClean="0">
                <a:cs typeface="+mj-cs"/>
              </a:rPr>
              <a:t/>
            </a:r>
            <a:br>
              <a:rPr lang="en-US" altLang="ko-KR" sz="2800" dirty="0" smtClean="0">
                <a:cs typeface="+mj-cs"/>
              </a:rPr>
            </a:br>
            <a:r>
              <a:rPr lang="en-US" altLang="ko-KR" sz="2800" dirty="0">
                <a:cs typeface="+mj-cs"/>
              </a:rPr>
              <a:t/>
            </a:r>
            <a:br>
              <a:rPr lang="en-US" altLang="ko-KR" sz="2800" dirty="0">
                <a:cs typeface="+mj-cs"/>
              </a:rPr>
            </a:br>
            <a:r>
              <a:rPr lang="en-US" altLang="ko-KR" sz="2800" dirty="0" smtClean="0">
                <a:cs typeface="+mj-cs"/>
              </a:rPr>
              <a:t/>
            </a:r>
            <a:br>
              <a:rPr lang="en-US" altLang="ko-KR" sz="2800" dirty="0" smtClean="0">
                <a:cs typeface="+mj-cs"/>
              </a:rPr>
            </a:br>
            <a:r>
              <a:rPr lang="en-US" altLang="ko-KR" sz="2800" dirty="0">
                <a:cs typeface="+mj-cs"/>
              </a:rPr>
              <a:t/>
            </a:r>
            <a:br>
              <a:rPr lang="en-US" altLang="ko-KR" sz="2800" dirty="0">
                <a:cs typeface="+mj-cs"/>
              </a:rPr>
            </a:br>
            <a:r>
              <a:rPr lang="en-US" altLang="ko-KR" sz="2800" dirty="0" smtClean="0">
                <a:cs typeface="+mj-cs"/>
              </a:rPr>
              <a:t/>
            </a:r>
            <a:br>
              <a:rPr lang="en-US" altLang="ko-KR" sz="2800" dirty="0" smtClean="0">
                <a:cs typeface="+mj-cs"/>
              </a:rPr>
            </a:br>
            <a:r>
              <a:rPr lang="en-US" altLang="ko-KR" sz="2800" dirty="0">
                <a:cs typeface="+mj-cs"/>
              </a:rPr>
              <a:t/>
            </a:r>
            <a:br>
              <a:rPr lang="en-US" altLang="ko-KR" sz="2800" dirty="0">
                <a:cs typeface="+mj-cs"/>
              </a:rPr>
            </a:br>
            <a:r>
              <a:rPr lang="en-US" altLang="ko-KR" sz="2800" dirty="0" smtClean="0">
                <a:cs typeface="+mj-cs"/>
              </a:rPr>
              <a:t/>
            </a:r>
            <a:br>
              <a:rPr lang="en-US" altLang="ko-KR" sz="2800" dirty="0" smtClean="0">
                <a:cs typeface="+mj-cs"/>
              </a:rPr>
            </a:br>
            <a:r>
              <a:rPr lang="en-US" altLang="ko-KR" sz="2800" dirty="0">
                <a:cs typeface="+mj-cs"/>
              </a:rPr>
              <a:t/>
            </a:r>
            <a:br>
              <a:rPr lang="en-US" altLang="ko-KR" sz="2800" dirty="0">
                <a:cs typeface="+mj-cs"/>
              </a:rPr>
            </a:br>
            <a:r>
              <a:rPr lang="en-US" altLang="ko-KR" sz="2800" dirty="0" smtClean="0">
                <a:cs typeface="+mj-cs"/>
              </a:rPr>
              <a:t/>
            </a:r>
            <a:br>
              <a:rPr lang="en-US" altLang="ko-KR" sz="2800" dirty="0" smtClean="0">
                <a:cs typeface="+mj-cs"/>
              </a:rPr>
            </a:br>
            <a:r>
              <a:rPr lang="en-US" altLang="ko-KR" sz="2800" dirty="0">
                <a:cs typeface="+mj-cs"/>
              </a:rPr>
              <a:t/>
            </a:r>
            <a:br>
              <a:rPr lang="en-US" altLang="ko-KR" sz="2800" dirty="0">
                <a:cs typeface="+mj-cs"/>
              </a:rPr>
            </a:br>
            <a:r>
              <a:rPr lang="ko-KR" altLang="en-US" sz="2000" dirty="0" smtClean="0">
                <a:cs typeface="+mj-cs"/>
              </a:rPr>
              <a:t>자료</a:t>
            </a:r>
            <a:r>
              <a:rPr lang="en-US" altLang="ko-KR" sz="2000" dirty="0" smtClean="0">
                <a:cs typeface="+mj-cs"/>
              </a:rPr>
              <a:t>: Government at a Glance 2009, III Government Expenditure 4. General government expenditure </a:t>
            </a:r>
            <a:endParaRPr lang="ko-KR" altLang="en-US" sz="2000" dirty="0">
              <a:cs typeface="+mj-cs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06538"/>
            <a:ext cx="7561263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36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복지국가란</a:t>
            </a:r>
            <a:r>
              <a:rPr lang="en-US" altLang="ko-KR" dirty="0" smtClean="0"/>
              <a:t>?</a:t>
            </a:r>
          </a:p>
        </p:txBody>
      </p:sp>
      <p:sp>
        <p:nvSpPr>
          <p:cNvPr id="15362" name="내용 개체 틀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949280"/>
          </a:xfrm>
        </p:spPr>
        <p:txBody>
          <a:bodyPr/>
          <a:lstStyle/>
          <a:p>
            <a:pPr marL="609600" indent="-609600" eaLnBrk="1" hangingPunct="1"/>
            <a:r>
              <a:rPr lang="ko-KR" altLang="en-US" sz="2400" dirty="0" smtClean="0"/>
              <a:t>복지사회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전국민의 </a:t>
            </a:r>
            <a:r>
              <a:rPr lang="en-US" altLang="ko-KR" sz="2400" dirty="0" smtClean="0"/>
              <a:t>‘</a:t>
            </a:r>
            <a:r>
              <a:rPr lang="ko-KR" altLang="en-US" sz="2400" dirty="0" smtClean="0"/>
              <a:t>삶의 질</a:t>
            </a:r>
            <a:r>
              <a:rPr lang="en-US" altLang="ko-KR" sz="2400" dirty="0" smtClean="0"/>
              <a:t>’</a:t>
            </a:r>
            <a:r>
              <a:rPr lang="ko-KR" altLang="en-US" sz="2400" dirty="0" smtClean="0"/>
              <a:t>이 높은 사회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ko-KR" altLang="en-US" sz="2400" dirty="0" smtClean="0"/>
              <a:t>  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정치적 시민권</a:t>
            </a:r>
            <a:r>
              <a:rPr lang="en-US" altLang="ko-KR" sz="2400" dirty="0" smtClean="0"/>
              <a:t>(civil rights) + </a:t>
            </a:r>
            <a:r>
              <a:rPr lang="ko-KR" altLang="en-US" sz="2400" dirty="0" smtClean="0"/>
              <a:t>사회권적 시민권</a:t>
            </a:r>
            <a:r>
              <a:rPr lang="en-US" altLang="ko-KR" sz="2400" dirty="0" smtClean="0"/>
              <a:t>(social rights) </a:t>
            </a:r>
            <a:r>
              <a:rPr lang="ko-KR" altLang="en-US" sz="2400" dirty="0" smtClean="0"/>
              <a:t>보장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US" altLang="ko-KR" sz="2400" dirty="0" smtClean="0"/>
              <a:t>   - </a:t>
            </a:r>
            <a:r>
              <a:rPr lang="ko-KR" altLang="en-US" sz="2400" dirty="0" smtClean="0"/>
              <a:t>국민의 권리 </a:t>
            </a:r>
            <a:r>
              <a:rPr lang="en-US" altLang="ko-KR" sz="2400" dirty="0" smtClean="0"/>
              <a:t>+ </a:t>
            </a:r>
            <a:r>
              <a:rPr lang="ko-KR" altLang="en-US" sz="2400" dirty="0" smtClean="0"/>
              <a:t>국가의 의무</a:t>
            </a:r>
          </a:p>
          <a:p>
            <a:pPr marL="609600" indent="-609600" eaLnBrk="1" hangingPunct="1"/>
            <a:r>
              <a:rPr lang="ko-KR" altLang="en-US" sz="2400" dirty="0" smtClean="0"/>
              <a:t>다양한 사회적 위협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외부의 위협과 내부의 위협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으로부터 보호를 받을 권리와 보호 제공의 의무</a:t>
            </a:r>
          </a:p>
          <a:p>
            <a:pPr marL="609600" indent="-609600" eaLnBrk="1" hangingPunct="1"/>
            <a:r>
              <a:rPr lang="ko-KR" altLang="en-US" sz="2400" dirty="0" smtClean="0"/>
              <a:t>복지국가는 각종 정책을 통해서 국민의 사회적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경제적 안전을 책임지는 국가</a:t>
            </a:r>
            <a:endParaRPr lang="en-US" altLang="ko-KR" sz="24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역사학자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Asa</a:t>
            </a:r>
            <a:r>
              <a:rPr lang="en-US" altLang="ko-KR" sz="2400" dirty="0" smtClean="0"/>
              <a:t> Briggs(1961): (1</a:t>
            </a:r>
            <a:r>
              <a:rPr lang="en-US" altLang="ko-KR" sz="2400" dirty="0"/>
              <a:t>) a guarantee of </a:t>
            </a:r>
            <a:r>
              <a:rPr lang="en-US" altLang="ko-KR" sz="2400" dirty="0" smtClean="0"/>
              <a:t>minimum</a:t>
            </a:r>
          </a:p>
          <a:p>
            <a:pPr marL="0" indent="0">
              <a:buNone/>
            </a:pPr>
            <a:r>
              <a:rPr lang="en-US" altLang="ko-KR" sz="2400" dirty="0" smtClean="0"/>
              <a:t>     standards</a:t>
            </a:r>
            <a:r>
              <a:rPr lang="en-US" altLang="ko-KR" sz="2400" dirty="0"/>
              <a:t>, including a minimum income</a:t>
            </a:r>
            <a:r>
              <a:rPr lang="en-US" altLang="ko-KR" sz="2400" dirty="0" smtClean="0"/>
              <a:t>;(2) social 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protection </a:t>
            </a:r>
            <a:r>
              <a:rPr lang="en-US" altLang="ko-KR" sz="2400" dirty="0"/>
              <a:t>in the event of insecurity; </a:t>
            </a:r>
            <a:r>
              <a:rPr lang="en-US" altLang="ko-KR" sz="2400" dirty="0" smtClean="0"/>
              <a:t>(3) the </a:t>
            </a:r>
            <a:r>
              <a:rPr lang="en-US" altLang="ko-KR" sz="2400" dirty="0"/>
              <a:t>provision of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services </a:t>
            </a:r>
            <a:r>
              <a:rPr lang="en-US" altLang="ko-KR" sz="2400" dirty="0"/>
              <a:t>at the best level possible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복지는 </a:t>
            </a:r>
            <a:r>
              <a:rPr lang="ko-KR" altLang="en-US" sz="2400" b="1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국방이다</a:t>
            </a:r>
            <a:r>
              <a:rPr lang="en-US" altLang="ko-KR" sz="2400" b="1" dirty="0">
                <a:solidFill>
                  <a:srgbClr val="FF0000"/>
                </a:solidFill>
              </a:rPr>
              <a:t>: </a:t>
            </a:r>
            <a:r>
              <a:rPr lang="ko-KR" altLang="en-US" sz="2400" dirty="0">
                <a:solidFill>
                  <a:srgbClr val="FF0000"/>
                </a:solidFill>
              </a:rPr>
              <a:t>내부의 위협</a:t>
            </a:r>
            <a:r>
              <a:rPr lang="en-US" altLang="ko-KR" sz="2400" dirty="0">
                <a:solidFill>
                  <a:srgbClr val="FF0000"/>
                </a:solidFill>
              </a:rPr>
              <a:t>(</a:t>
            </a:r>
            <a:r>
              <a:rPr lang="ko-KR" altLang="en-US" sz="2400" dirty="0">
                <a:solidFill>
                  <a:srgbClr val="FF0000"/>
                </a:solidFill>
              </a:rPr>
              <a:t>실업</a:t>
            </a:r>
            <a:r>
              <a:rPr lang="en-US" altLang="ko-KR" sz="2400" dirty="0">
                <a:solidFill>
                  <a:srgbClr val="FF0000"/>
                </a:solidFill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</a:rPr>
              <a:t>빈곤</a:t>
            </a:r>
            <a:r>
              <a:rPr lang="en-US" altLang="ko-KR" sz="2400" dirty="0">
                <a:solidFill>
                  <a:srgbClr val="FF0000"/>
                </a:solidFill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</a:rPr>
              <a:t>질병</a:t>
            </a:r>
            <a:r>
              <a:rPr lang="en-US" altLang="ko-KR" sz="2400" dirty="0">
                <a:solidFill>
                  <a:srgbClr val="FF0000"/>
                </a:solidFill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</a:rPr>
              <a:t>범죄 등</a:t>
            </a:r>
            <a:r>
              <a:rPr lang="en-US" altLang="ko-KR" sz="2400" dirty="0">
                <a:solidFill>
                  <a:srgbClr val="FF0000"/>
                </a:solidFill>
              </a:rPr>
              <a:t>)</a:t>
            </a:r>
            <a:r>
              <a:rPr lang="ko-KR" altLang="en-US" sz="2400" dirty="0">
                <a:solidFill>
                  <a:srgbClr val="FF0000"/>
                </a:solidFill>
              </a:rPr>
              <a:t>으로부터 국민 보호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37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복지국가의 속성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ko-KR" altLang="en-US" sz="2800" smtClean="0"/>
              <a:t>복지국가는 인류가 집단적으로 만들어 낸 현대적인 제도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800" smtClean="0"/>
              <a:t>20</a:t>
            </a:r>
            <a:r>
              <a:rPr lang="ko-KR" altLang="en-US" sz="2800" smtClean="0"/>
              <a:t>세기 중반 제</a:t>
            </a:r>
            <a:r>
              <a:rPr lang="en-US" altLang="ko-KR" sz="2800" smtClean="0"/>
              <a:t>2</a:t>
            </a:r>
            <a:r>
              <a:rPr lang="ko-KR" altLang="en-US" sz="2800" smtClean="0"/>
              <a:t>차 세계대전 이후 발달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ko-KR" altLang="en-US" sz="2800" smtClean="0"/>
              <a:t>  </a:t>
            </a:r>
            <a:r>
              <a:rPr lang="en-US" altLang="ko-KR" sz="2800" smtClean="0"/>
              <a:t>-</a:t>
            </a:r>
            <a:r>
              <a:rPr lang="ko-KR" altLang="en-US" sz="2800" smtClean="0"/>
              <a:t>복지국가</a:t>
            </a:r>
            <a:r>
              <a:rPr lang="en-US" altLang="ko-KR" sz="2800" smtClean="0"/>
              <a:t>(Welfare State) </a:t>
            </a:r>
            <a:r>
              <a:rPr lang="ko-KR" altLang="en-US" sz="2800" smtClean="0"/>
              <a:t>대 전쟁국가</a:t>
            </a:r>
            <a:r>
              <a:rPr lang="en-US" altLang="ko-KR" sz="2800" smtClean="0"/>
              <a:t>(Warfare State)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2800" smtClean="0"/>
              <a:t>복지제도가 존재한다고 해서 복지국가는 아니다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ko-KR" altLang="en-US" sz="2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ko-KR" altLang="en-US" sz="2800" smtClean="0"/>
              <a:t>  </a:t>
            </a:r>
            <a:r>
              <a:rPr lang="en-US" altLang="ko-KR" sz="2800" smtClean="0"/>
              <a:t>-</a:t>
            </a:r>
            <a:r>
              <a:rPr lang="ko-KR" altLang="en-US" sz="2800" smtClean="0"/>
              <a:t>복지국가 판별 기준</a:t>
            </a:r>
            <a:r>
              <a:rPr lang="en-US" altLang="ko-KR" sz="2800" smtClean="0"/>
              <a:t>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800" smtClean="0"/>
              <a:t>   1) </a:t>
            </a:r>
            <a:r>
              <a:rPr lang="ko-KR" altLang="en-US" sz="2800" smtClean="0"/>
              <a:t>서비스 국가</a:t>
            </a:r>
            <a:r>
              <a:rPr lang="en-US" altLang="ko-KR" sz="2800" smtClean="0"/>
              <a:t>: </a:t>
            </a:r>
            <a:r>
              <a:rPr lang="ko-KR" altLang="en-US" sz="2800" smtClean="0"/>
              <a:t>국가의 핵심적인 기능이 대국민 복지서비스 제공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ko-KR" altLang="en-US" sz="2800" smtClean="0"/>
              <a:t>   </a:t>
            </a:r>
            <a:r>
              <a:rPr lang="en-US" altLang="ko-KR" sz="2800" smtClean="0"/>
              <a:t>2) </a:t>
            </a:r>
            <a:r>
              <a:rPr lang="ko-KR" altLang="en-US" sz="2800" smtClean="0"/>
              <a:t>일정 수준의 공공복지 지출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ko-KR" altLang="en-US" sz="1800" smtClean="0"/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38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발전국가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mtClean="0"/>
              <a:t>발전국가</a:t>
            </a:r>
            <a:r>
              <a:rPr lang="en-US" altLang="ko-KR" smtClean="0"/>
              <a:t>(the developmental state): </a:t>
            </a:r>
            <a:r>
              <a:rPr lang="ko-KR" altLang="en-US" smtClean="0"/>
              <a:t>경제성장을 국가의 주된 목표로 설정하고</a:t>
            </a:r>
            <a:r>
              <a:rPr lang="en-US" altLang="ko-KR" smtClean="0"/>
              <a:t>, </a:t>
            </a:r>
            <a:r>
              <a:rPr lang="ko-KR" altLang="en-US" smtClean="0"/>
              <a:t>국가의 경제계획에 의해서 경제적 자원을 동원하는 국가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예</a:t>
            </a:r>
            <a:r>
              <a:rPr lang="en-US" altLang="ko-KR" smtClean="0"/>
              <a:t>) </a:t>
            </a:r>
            <a:r>
              <a:rPr lang="ko-KR" altLang="en-US" smtClean="0"/>
              <a:t>일본</a:t>
            </a:r>
            <a:r>
              <a:rPr lang="en-US" altLang="ko-KR" smtClean="0"/>
              <a:t>, </a:t>
            </a:r>
            <a:r>
              <a:rPr lang="ko-KR" altLang="en-US" smtClean="0"/>
              <a:t>한국</a:t>
            </a:r>
            <a:r>
              <a:rPr lang="en-US" altLang="ko-KR" smtClean="0"/>
              <a:t>, </a:t>
            </a:r>
            <a:r>
              <a:rPr lang="ko-KR" altLang="en-US" smtClean="0"/>
              <a:t>대만</a:t>
            </a:r>
            <a:r>
              <a:rPr lang="en-US" altLang="ko-KR" smtClean="0"/>
              <a:t>, </a:t>
            </a:r>
            <a:r>
              <a:rPr lang="ko-KR" altLang="en-US" smtClean="0"/>
              <a:t>싱가포르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ko-KR" altLang="en-US" smtClean="0"/>
              <a:t>혼합경제</a:t>
            </a:r>
            <a:r>
              <a:rPr lang="en-US" altLang="ko-KR" smtClean="0"/>
              <a:t>: </a:t>
            </a:r>
            <a:r>
              <a:rPr lang="ko-KR" altLang="en-US" smtClean="0"/>
              <a:t>시장경제 </a:t>
            </a:r>
            <a:r>
              <a:rPr lang="en-US" altLang="ko-KR" smtClean="0"/>
              <a:t>+ </a:t>
            </a:r>
            <a:r>
              <a:rPr lang="ko-KR" altLang="en-US" smtClean="0"/>
              <a:t>계획경제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ko-KR" altLang="en-US" smtClean="0"/>
              <a:t>경제가 성장하면</a:t>
            </a:r>
            <a:r>
              <a:rPr lang="en-US" altLang="ko-KR" smtClean="0"/>
              <a:t>, </a:t>
            </a:r>
            <a:r>
              <a:rPr lang="ko-KR" altLang="en-US" smtClean="0"/>
              <a:t>불평등 약화</a:t>
            </a:r>
            <a:r>
              <a:rPr lang="en-US" altLang="ko-KR" smtClean="0"/>
              <a:t>, </a:t>
            </a:r>
            <a:r>
              <a:rPr lang="ko-KR" altLang="en-US" smtClean="0"/>
              <a:t>빈곤퇴치가 이루어져 복지가 발전할 것으로 가정</a:t>
            </a:r>
            <a:r>
              <a:rPr lang="en-US" altLang="ko-KR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ko-KR" altLang="en-US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39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1807369"/>
            <a:ext cx="8072438" cy="3243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432" y="1350770"/>
            <a:ext cx="702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기업규모별 임금추이</a:t>
            </a:r>
            <a:r>
              <a:rPr lang="en-US" altLang="ko-KR" dirty="0" smtClean="0"/>
              <a:t>(30-99=100)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274750" y="1793015"/>
            <a:ext cx="1153682" cy="29418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90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z="4000" smtClean="0"/>
              <a:t>복지국가와 효율성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4294967295"/>
          </p:nvPr>
        </p:nvSpPr>
        <p:spPr>
          <a:xfrm>
            <a:off x="250825" y="1600200"/>
            <a:ext cx="8713788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ko-KR" altLang="en-US" sz="2200" dirty="0" smtClean="0"/>
              <a:t>복지국가와 경제성장</a:t>
            </a:r>
            <a:endParaRPr lang="en-US" altLang="ko-KR" sz="22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ko-KR" altLang="en-US" sz="2200" dirty="0" smtClean="0"/>
              <a:t>경제성장의 세 가지 길</a:t>
            </a:r>
            <a:endParaRPr lang="en-US" altLang="ko-KR" sz="22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22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200" dirty="0" smtClean="0">
                <a:sym typeface="Wingdings" pitchFamily="2" charset="2"/>
              </a:rPr>
              <a:t> 1) </a:t>
            </a:r>
            <a:r>
              <a:rPr lang="ko-KR" altLang="en-US" sz="2200" dirty="0" err="1" smtClean="0">
                <a:sym typeface="Wingdings" pitchFamily="2" charset="2"/>
              </a:rPr>
              <a:t>신자유주의</a:t>
            </a:r>
            <a:r>
              <a:rPr lang="en-US" altLang="ko-KR" sz="2200" dirty="0" smtClean="0">
                <a:sym typeface="Wingdings" pitchFamily="2" charset="2"/>
              </a:rPr>
              <a:t>: </a:t>
            </a:r>
            <a:r>
              <a:rPr lang="ko-KR" altLang="en-US" sz="2200" dirty="0" smtClean="0">
                <a:sym typeface="Wingdings" pitchFamily="2" charset="2"/>
              </a:rPr>
              <a:t>감세 </a:t>
            </a:r>
            <a:r>
              <a:rPr lang="en-US" altLang="ko-KR" sz="2200" dirty="0" smtClean="0">
                <a:sym typeface="Wingdings" pitchFamily="2" charset="2"/>
              </a:rPr>
              <a:t> </a:t>
            </a:r>
            <a:r>
              <a:rPr lang="ko-KR" altLang="en-US" sz="2200" dirty="0" smtClean="0">
                <a:sym typeface="Wingdings" pitchFamily="2" charset="2"/>
              </a:rPr>
              <a:t>기업 활성화 </a:t>
            </a:r>
            <a:r>
              <a:rPr lang="en-US" altLang="ko-KR" sz="2200" dirty="0" smtClean="0">
                <a:sym typeface="Wingdings" pitchFamily="2" charset="2"/>
              </a:rPr>
              <a:t> </a:t>
            </a:r>
            <a:r>
              <a:rPr lang="ko-KR" altLang="en-US" sz="2200" dirty="0" smtClean="0">
                <a:sym typeface="Wingdings" pitchFamily="2" charset="2"/>
              </a:rPr>
              <a:t>일자리 증가</a:t>
            </a:r>
            <a:endParaRPr lang="en-US" altLang="ko-KR" sz="22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22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200" dirty="0" smtClean="0"/>
              <a:t> 2) </a:t>
            </a:r>
            <a:r>
              <a:rPr lang="ko-KR" altLang="en-US" sz="2200" dirty="0" err="1" smtClean="0"/>
              <a:t>케인즈주의</a:t>
            </a:r>
            <a:r>
              <a:rPr lang="en-US" altLang="ko-KR" sz="2200" dirty="0" smtClean="0"/>
              <a:t>: </a:t>
            </a:r>
            <a:r>
              <a:rPr lang="ko-KR" altLang="en-US" sz="2200" dirty="0" smtClean="0"/>
              <a:t>수요관리</a:t>
            </a:r>
            <a:r>
              <a:rPr lang="en-US" altLang="ko-KR" sz="2200" dirty="0" smtClean="0"/>
              <a:t> </a:t>
            </a:r>
            <a:r>
              <a:rPr lang="en-US" altLang="ko-KR" sz="2200" dirty="0" smtClean="0">
                <a:sym typeface="Wingdings" pitchFamily="2" charset="2"/>
              </a:rPr>
              <a:t> </a:t>
            </a:r>
            <a:r>
              <a:rPr lang="ko-KR" altLang="en-US" sz="2200" dirty="0" smtClean="0">
                <a:sym typeface="Wingdings" pitchFamily="2" charset="2"/>
              </a:rPr>
              <a:t>수요증대 </a:t>
            </a:r>
            <a:r>
              <a:rPr lang="en-US" altLang="ko-KR" sz="2200" dirty="0" smtClean="0">
                <a:sym typeface="Wingdings" pitchFamily="2" charset="2"/>
              </a:rPr>
              <a:t> </a:t>
            </a:r>
            <a:r>
              <a:rPr lang="ko-KR" altLang="en-US" sz="2200" dirty="0" smtClean="0">
                <a:sym typeface="Wingdings" pitchFamily="2" charset="2"/>
              </a:rPr>
              <a:t>생산증대 </a:t>
            </a:r>
            <a:r>
              <a:rPr lang="en-US" altLang="ko-KR" sz="2200" dirty="0" smtClean="0">
                <a:sym typeface="Wingdings" pitchFamily="2" charset="2"/>
              </a:rPr>
              <a:t> </a:t>
            </a:r>
            <a:r>
              <a:rPr lang="ko-KR" altLang="en-US" sz="2200" dirty="0" smtClean="0">
                <a:sym typeface="Wingdings" pitchFamily="2" charset="2"/>
              </a:rPr>
              <a:t>일자리 증가</a:t>
            </a:r>
            <a:endParaRPr lang="en-US" altLang="ko-KR" sz="22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22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200" dirty="0" smtClean="0"/>
              <a:t> 3) </a:t>
            </a:r>
            <a:r>
              <a:rPr lang="ko-KR" altLang="en-US" sz="2200" dirty="0" smtClean="0"/>
              <a:t>복지주의</a:t>
            </a:r>
            <a:r>
              <a:rPr lang="en-US" altLang="ko-KR" sz="2200" dirty="0" smtClean="0"/>
              <a:t>: </a:t>
            </a:r>
            <a:r>
              <a:rPr lang="ko-KR" altLang="en-US" sz="2200" dirty="0" smtClean="0"/>
              <a:t>복지강화 </a:t>
            </a:r>
            <a:r>
              <a:rPr lang="en-US" altLang="ko-KR" sz="2200" dirty="0" smtClean="0">
                <a:sym typeface="Wingdings" pitchFamily="2" charset="2"/>
              </a:rPr>
              <a:t> </a:t>
            </a:r>
            <a:r>
              <a:rPr lang="ko-KR" altLang="en-US" sz="2200" dirty="0" smtClean="0">
                <a:sym typeface="Wingdings" pitchFamily="2" charset="2"/>
              </a:rPr>
              <a:t>일자리 증가 </a:t>
            </a:r>
            <a:r>
              <a:rPr lang="en-US" altLang="ko-KR" sz="2200" dirty="0" smtClean="0">
                <a:sym typeface="Wingdings" pitchFamily="2" charset="2"/>
              </a:rPr>
              <a:t>+ </a:t>
            </a:r>
            <a:r>
              <a:rPr lang="ko-KR" altLang="en-US" sz="2200" dirty="0" smtClean="0"/>
              <a:t>고용촉진 </a:t>
            </a:r>
            <a:r>
              <a:rPr lang="en-US" altLang="ko-KR" sz="2200" dirty="0" smtClean="0">
                <a:sym typeface="Wingdings" pitchFamily="2" charset="2"/>
              </a:rPr>
              <a:t> </a:t>
            </a:r>
            <a:r>
              <a:rPr lang="ko-KR" altLang="en-US" sz="2200" dirty="0" smtClean="0">
                <a:sym typeface="Wingdings" pitchFamily="2" charset="2"/>
              </a:rPr>
              <a:t>소득증가 </a:t>
            </a:r>
            <a:r>
              <a:rPr lang="en-US" altLang="ko-KR" sz="2200" dirty="0" smtClean="0">
                <a:sym typeface="Wingdings" pitchFamily="2" charset="2"/>
              </a:rPr>
              <a:t>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200" dirty="0" smtClean="0">
                <a:sym typeface="Wingdings" pitchFamily="2" charset="2"/>
              </a:rPr>
              <a:t>	</a:t>
            </a:r>
            <a:r>
              <a:rPr lang="ko-KR" altLang="en-US" sz="2200" dirty="0" smtClean="0">
                <a:sym typeface="Wingdings" pitchFamily="2" charset="2"/>
              </a:rPr>
              <a:t>세수 증가 </a:t>
            </a:r>
            <a:r>
              <a:rPr lang="en-US" altLang="ko-KR" sz="2200" dirty="0" smtClean="0">
                <a:sym typeface="Wingdings" pitchFamily="2" charset="2"/>
              </a:rPr>
              <a:t> </a:t>
            </a:r>
            <a:r>
              <a:rPr lang="ko-KR" altLang="en-US" sz="2200" dirty="0" smtClean="0">
                <a:sym typeface="Wingdings" pitchFamily="2" charset="2"/>
              </a:rPr>
              <a:t>복지지출 </a:t>
            </a:r>
            <a:endParaRPr lang="en-US" altLang="ko-KR" sz="22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ko-KR" sz="22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200" dirty="0" smtClean="0">
                <a:sym typeface="Wingdings" pitchFamily="2" charset="2"/>
              </a:rPr>
              <a:t>    </a:t>
            </a:r>
            <a:r>
              <a:rPr lang="ko-KR" altLang="en-US" sz="2200" dirty="0" smtClean="0">
                <a:sym typeface="Wingdings" pitchFamily="2" charset="2"/>
              </a:rPr>
              <a:t>복지효과</a:t>
            </a:r>
            <a:r>
              <a:rPr lang="en-US" altLang="ko-KR" sz="2200" dirty="0" smtClean="0">
                <a:sym typeface="Wingdings" pitchFamily="2" charset="2"/>
              </a:rPr>
              <a:t>: 1) </a:t>
            </a:r>
            <a:r>
              <a:rPr lang="ko-KR" altLang="en-US" sz="2200" dirty="0" smtClean="0">
                <a:sym typeface="Wingdings" pitchFamily="2" charset="2"/>
              </a:rPr>
              <a:t>단기효과</a:t>
            </a:r>
            <a:r>
              <a:rPr lang="en-US" altLang="ko-KR" sz="2200" dirty="0" smtClean="0">
                <a:sym typeface="Wingdings" pitchFamily="2" charset="2"/>
              </a:rPr>
              <a:t>: </a:t>
            </a:r>
            <a:r>
              <a:rPr lang="ko-KR" altLang="en-US" sz="2200" dirty="0" smtClean="0">
                <a:sym typeface="Wingdings" pitchFamily="2" charset="2"/>
              </a:rPr>
              <a:t>복지서비스 담당 일자리 증가</a:t>
            </a:r>
            <a:endParaRPr lang="en-US" altLang="ko-KR" sz="22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200" dirty="0" smtClean="0">
                <a:sym typeface="Wingdings" pitchFamily="2" charset="2"/>
              </a:rPr>
              <a:t>                 2) </a:t>
            </a:r>
            <a:r>
              <a:rPr lang="ko-KR" altLang="en-US" sz="2200" dirty="0" smtClean="0">
                <a:sym typeface="Wingdings" pitchFamily="2" charset="2"/>
              </a:rPr>
              <a:t>중기효과</a:t>
            </a:r>
            <a:r>
              <a:rPr lang="en-US" altLang="ko-KR" sz="2200" dirty="0" smtClean="0">
                <a:sym typeface="Wingdings" pitchFamily="2" charset="2"/>
              </a:rPr>
              <a:t>: </a:t>
            </a:r>
            <a:r>
              <a:rPr lang="ko-KR" altLang="en-US" sz="2200" dirty="0" smtClean="0">
                <a:sym typeface="Wingdings" pitchFamily="2" charset="2"/>
              </a:rPr>
              <a:t>수혜자 경제활동참여 증가</a:t>
            </a:r>
            <a:endParaRPr lang="en-US" altLang="ko-KR" sz="22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200" dirty="0" smtClean="0">
                <a:sym typeface="Wingdings" pitchFamily="2" charset="2"/>
              </a:rPr>
              <a:t>                 3) </a:t>
            </a:r>
            <a:r>
              <a:rPr lang="ko-KR" altLang="en-US" sz="2200" dirty="0" smtClean="0">
                <a:sym typeface="Wingdings" pitchFamily="2" charset="2"/>
              </a:rPr>
              <a:t>장기효과</a:t>
            </a:r>
            <a:r>
              <a:rPr lang="en-US" altLang="ko-KR" sz="2200" dirty="0" smtClean="0">
                <a:sym typeface="Wingdings" pitchFamily="2" charset="2"/>
              </a:rPr>
              <a:t>: </a:t>
            </a:r>
            <a:r>
              <a:rPr lang="ko-KR" altLang="en-US" sz="2200" dirty="0" smtClean="0">
                <a:sym typeface="Wingdings" pitchFamily="2" charset="2"/>
              </a:rPr>
              <a:t>인구변동 </a:t>
            </a:r>
            <a:r>
              <a:rPr lang="en-US" altLang="ko-KR" sz="2200" dirty="0" smtClean="0">
                <a:sym typeface="Wingdings" pitchFamily="2" charset="2"/>
              </a:rPr>
              <a:t>- </a:t>
            </a:r>
            <a:r>
              <a:rPr lang="ko-KR" altLang="en-US" sz="2200" dirty="0" smtClean="0">
                <a:sym typeface="Wingdings" pitchFamily="2" charset="2"/>
              </a:rPr>
              <a:t>출산율 증가</a:t>
            </a:r>
            <a:endParaRPr lang="en-US" altLang="ko-KR" sz="2200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</a:t>
            </a:r>
            <a:endParaRPr lang="ko-KR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복지국가는 신뢰사회를 만든다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복지국가는 시민과 국간 간 신뢰 제고</a:t>
            </a:r>
            <a:endParaRPr lang="en-US" altLang="ko-KR" dirty="0" smtClean="0"/>
          </a:p>
          <a:p>
            <a:r>
              <a:rPr lang="ko-KR" altLang="en-US" dirty="0" smtClean="0"/>
              <a:t>복지국가는 시민과 시민 간 신뢰 제고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복지국가는 신뢰사회의 토대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077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70698"/>
              </p:ext>
            </p:extLst>
          </p:nvPr>
        </p:nvGraphicFramePr>
        <p:xfrm>
          <a:off x="1187624" y="476663"/>
          <a:ext cx="6696745" cy="6152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5861"/>
                <a:gridCol w="1808754"/>
                <a:gridCol w="1269339"/>
                <a:gridCol w="1342791"/>
              </a:tblGrid>
              <a:tr h="335915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국가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타인신뢰도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자료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제도 신뢰도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칠레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13.4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ISSP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50.67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터키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23.5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56.74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81424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멕시코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26.1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ISSP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38.36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포르투갈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38.1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43.10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그리스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40.4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43.78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한국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46.2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ISSP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40.57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헝가리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46.8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39.89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슬로바키아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47.0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43.28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폴란드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47.4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55.54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미국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48.7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ISSP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58.47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슬로베니아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52.9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51.08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체코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55.7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44.17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아일랜드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55.8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ISSP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58.92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프랑스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55.8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59.21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OECD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58.6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ko-KR" sz="1000" kern="100"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56.0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일본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60.7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ISSP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53.35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독일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61.1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53.44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오스트리아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61.8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ISSP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60.51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스페인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61.9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50.21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호주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63.9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ISSP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70.53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벨기에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68.6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45.65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영국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68.9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64.86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뉴질랜드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69.1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ISSP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66.95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이스라엘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71.3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53.50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에스토니아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72.1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41.86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스위스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74.2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70.53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네덜란드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79.7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71.66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스웨덴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83.7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64.56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핀란드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85.5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81.59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노르웨이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88.3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67.87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  <a:tr h="187379"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000" kern="0">
                          <a:effectLst/>
                        </a:rPr>
                        <a:t>덴마크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88.8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ESS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  <a:tc>
                  <a:txBody>
                    <a:bodyPr/>
                    <a:lstStyle/>
                    <a:p>
                      <a:pPr algn="l" fontAlgn="base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75.33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11928" marR="11928" marT="11928" marB="11928" anchor="ctr"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67544" y="20016"/>
            <a:ext cx="8229600" cy="600672"/>
          </a:xfrm>
        </p:spPr>
        <p:txBody>
          <a:bodyPr/>
          <a:lstStyle/>
          <a:p>
            <a:r>
              <a:rPr lang="ko-KR" altLang="en-US" sz="1800" dirty="0" smtClean="0"/>
              <a:t>국가별 타인과 제도에 대한 신뢰도</a:t>
            </a:r>
            <a:endParaRPr lang="ko-KR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901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000" dirty="0" smtClean="0">
                <a:latin typeface="+mn-ea"/>
                <a:ea typeface="+mn-ea"/>
                <a:cs typeface="+mj-cs"/>
              </a:rPr>
              <a:t>재분배 전략으로서의 복지 모형</a:t>
            </a:r>
            <a:endParaRPr lang="sv-SE" altLang="ko-KR" sz="3000" dirty="0" smtClean="0">
              <a:latin typeface="+mn-ea"/>
              <a:ea typeface="+mn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371600"/>
            <a:ext cx="3814763" cy="4267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800" dirty="0" smtClean="0">
                <a:latin typeface="+mn-ea"/>
                <a:cs typeface="+mn-cs"/>
              </a:rPr>
              <a:t>1) </a:t>
            </a:r>
            <a:r>
              <a:rPr lang="ko-KR" altLang="en-US" sz="2800" dirty="0" smtClean="0">
                <a:latin typeface="+mn-ea"/>
                <a:cs typeface="+mn-cs"/>
              </a:rPr>
              <a:t>특정 집단 모형</a:t>
            </a:r>
            <a:endParaRPr lang="en-US" altLang="ko-KR" sz="2800" dirty="0" smtClean="0">
              <a:latin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800" dirty="0" smtClean="0">
                <a:latin typeface="+mn-ea"/>
                <a:cs typeface="+mn-cs"/>
              </a:rPr>
              <a:t>2) </a:t>
            </a:r>
            <a:r>
              <a:rPr lang="ko-KR" altLang="en-US" sz="2800" dirty="0" smtClean="0">
                <a:latin typeface="+mn-ea"/>
                <a:cs typeface="+mn-cs"/>
              </a:rPr>
              <a:t>기본 보장 모형</a:t>
            </a:r>
            <a:endParaRPr lang="en-US" altLang="ko-KR" sz="2800" i="1" dirty="0" smtClean="0">
              <a:latin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800" dirty="0" smtClean="0">
                <a:latin typeface="+mn-ea"/>
                <a:cs typeface="+mn-cs"/>
              </a:rPr>
              <a:t>3) </a:t>
            </a:r>
            <a:r>
              <a:rPr lang="ko-KR" altLang="en-US" sz="2800" dirty="0" smtClean="0">
                <a:latin typeface="+mn-ea"/>
                <a:cs typeface="+mn-cs"/>
              </a:rPr>
              <a:t>국가조합주의 모형</a:t>
            </a:r>
            <a:endParaRPr lang="en-US" altLang="ko-KR" sz="2800" dirty="0" smtClean="0">
              <a:latin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800" dirty="0" smtClean="0">
              <a:latin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800" dirty="0" smtClean="0">
                <a:latin typeface="+mn-ea"/>
                <a:cs typeface="+mn-cs"/>
              </a:rPr>
              <a:t>4) </a:t>
            </a:r>
            <a:r>
              <a:rPr lang="ko-KR" altLang="en-US" sz="2800" dirty="0" smtClean="0">
                <a:latin typeface="+mn-ea"/>
                <a:cs typeface="+mn-cs"/>
              </a:rPr>
              <a:t>포괄모형</a:t>
            </a:r>
            <a:r>
              <a:rPr lang="en-US" altLang="ko-KR" sz="2800" dirty="0" smtClean="0">
                <a:latin typeface="+mn-ea"/>
                <a:cs typeface="+mn-cs"/>
              </a:rPr>
              <a:t>(</a:t>
            </a:r>
            <a:r>
              <a:rPr lang="ko-KR" altLang="en-US" sz="2800" dirty="0" smtClean="0">
                <a:latin typeface="+mn-ea"/>
                <a:cs typeface="+mn-cs"/>
              </a:rPr>
              <a:t>보편주의 모형</a:t>
            </a:r>
            <a:r>
              <a:rPr lang="en-US" altLang="ko-KR" sz="2800" dirty="0" smtClean="0">
                <a:latin typeface="+mn-ea"/>
                <a:cs typeface="+mn-cs"/>
              </a:rPr>
              <a:t>)</a:t>
            </a:r>
            <a:r>
              <a:rPr lang="ko-KR" altLang="en-US" sz="2800" dirty="0" smtClean="0">
                <a:latin typeface="+mn-ea"/>
                <a:cs typeface="+mn-cs"/>
              </a:rPr>
              <a:t> </a:t>
            </a:r>
            <a:endParaRPr lang="sv-SE" altLang="ko-KR" sz="2800" dirty="0" smtClean="0">
              <a:latin typeface="+mn-ea"/>
              <a:cs typeface="+mn-cs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371600"/>
            <a:ext cx="3814762" cy="4267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dirty="0" smtClean="0">
                <a:latin typeface="+mn-ea"/>
                <a:cs typeface="+mn-cs"/>
              </a:rPr>
              <a:t>로빈 </a:t>
            </a:r>
            <a:r>
              <a:rPr lang="ko-KR" altLang="en-US" sz="2800" dirty="0" err="1" smtClean="0">
                <a:latin typeface="+mn-ea"/>
                <a:cs typeface="+mn-cs"/>
              </a:rPr>
              <a:t>훗</a:t>
            </a:r>
            <a:r>
              <a:rPr lang="ko-KR" altLang="en-US" sz="2800" dirty="0" smtClean="0">
                <a:latin typeface="+mn-ea"/>
                <a:cs typeface="+mn-cs"/>
              </a:rPr>
              <a:t> </a:t>
            </a:r>
            <a:r>
              <a:rPr lang="en-US" altLang="ko-KR" sz="2800" dirty="0" smtClean="0">
                <a:latin typeface="+mn-ea"/>
                <a:cs typeface="+mn-cs"/>
              </a:rPr>
              <a:t>(</a:t>
            </a:r>
            <a:r>
              <a:rPr lang="ko-KR" altLang="en-US" sz="2800" dirty="0" smtClean="0">
                <a:latin typeface="+mn-ea"/>
                <a:cs typeface="+mn-cs"/>
              </a:rPr>
              <a:t>미국</a:t>
            </a:r>
            <a:r>
              <a:rPr lang="en-US" altLang="ko-KR" sz="2800" dirty="0" smtClean="0">
                <a:latin typeface="+mn-ea"/>
                <a:cs typeface="+mn-cs"/>
              </a:rPr>
              <a:t>) </a:t>
            </a:r>
            <a:endParaRPr lang="sv-SE" altLang="ko-KR" sz="2800" dirty="0" smtClean="0">
              <a:latin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dirty="0" smtClean="0">
                <a:latin typeface="+mn-ea"/>
                <a:cs typeface="+mn-cs"/>
              </a:rPr>
              <a:t>단순 평등주의 </a:t>
            </a:r>
            <a:r>
              <a:rPr lang="en-US" altLang="ko-KR" sz="2800" dirty="0" smtClean="0">
                <a:latin typeface="+mn-ea"/>
                <a:cs typeface="+mn-cs"/>
              </a:rPr>
              <a:t>(</a:t>
            </a:r>
            <a:r>
              <a:rPr lang="ko-KR" altLang="en-US" sz="2800" dirty="0" smtClean="0">
                <a:latin typeface="+mn-ea"/>
                <a:cs typeface="+mn-cs"/>
              </a:rPr>
              <a:t>영국</a:t>
            </a:r>
            <a:r>
              <a:rPr lang="en-US" altLang="ko-KR" sz="2800" dirty="0" smtClean="0">
                <a:latin typeface="+mn-ea"/>
                <a:cs typeface="+mn-cs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dirty="0" smtClean="0">
                <a:latin typeface="+mn-ea"/>
                <a:cs typeface="+mn-cs"/>
              </a:rPr>
              <a:t>집단 내 재분배 </a:t>
            </a:r>
            <a:r>
              <a:rPr lang="en-US" altLang="ko-KR" sz="2800" dirty="0" smtClean="0">
                <a:latin typeface="+mn-ea"/>
                <a:cs typeface="+mn-cs"/>
              </a:rPr>
              <a:t>(</a:t>
            </a:r>
            <a:r>
              <a:rPr lang="ko-KR" altLang="en-US" sz="2800" dirty="0" smtClean="0">
                <a:latin typeface="+mn-ea"/>
                <a:cs typeface="+mn-cs"/>
              </a:rPr>
              <a:t>프랑스</a:t>
            </a:r>
            <a:r>
              <a:rPr lang="en-US" altLang="ko-KR" sz="2800" dirty="0" smtClean="0">
                <a:latin typeface="+mn-ea"/>
                <a:cs typeface="+mn-cs"/>
              </a:rPr>
              <a:t>, </a:t>
            </a:r>
            <a:r>
              <a:rPr lang="ko-KR" altLang="en-US" sz="2800" dirty="0" smtClean="0">
                <a:latin typeface="+mn-ea"/>
                <a:cs typeface="+mn-cs"/>
              </a:rPr>
              <a:t>독일</a:t>
            </a:r>
            <a:r>
              <a:rPr lang="en-US" altLang="ko-KR" sz="2800" dirty="0" smtClean="0">
                <a:latin typeface="+mn-ea"/>
                <a:cs typeface="+mn-cs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dirty="0" smtClean="0">
                <a:latin typeface="+mn-ea"/>
                <a:cs typeface="+mn-cs"/>
              </a:rPr>
              <a:t>모든 사람이 재분배 대상</a:t>
            </a:r>
            <a:r>
              <a:rPr lang="en-US" altLang="ko-KR" sz="2800" dirty="0" smtClean="0">
                <a:latin typeface="+mn-ea"/>
                <a:cs typeface="+mn-cs"/>
              </a:rPr>
              <a:t> (</a:t>
            </a:r>
            <a:r>
              <a:rPr lang="ko-KR" altLang="en-US" sz="2800" dirty="0" smtClean="0">
                <a:latin typeface="+mn-ea"/>
                <a:cs typeface="+mn-cs"/>
              </a:rPr>
              <a:t>북유럽</a:t>
            </a:r>
            <a:r>
              <a:rPr lang="en-US" altLang="ko-KR" sz="2800" dirty="0" smtClean="0">
                <a:latin typeface="+mn-ea"/>
                <a:cs typeface="+mn-cs"/>
              </a:rPr>
              <a:t>)</a:t>
            </a:r>
            <a:endParaRPr lang="sv-SE" altLang="ko-KR" sz="2800" dirty="0" smtClean="0">
              <a:latin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sv-SE" altLang="ko-KR" sz="2800" dirty="0" smtClean="0">
              <a:ea typeface="굴림" charset="-127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sv-SE" altLang="ko-KR" sz="1600" dirty="0" smtClean="0">
              <a:ea typeface="굴림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43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     맺음말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dirty="0" smtClean="0">
                <a:cs typeface="+mn-cs"/>
              </a:rPr>
              <a:t>불평등과 빈곤 문제가 사회적 위기의 핵심원인</a:t>
            </a: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dirty="0" smtClean="0">
                <a:cs typeface="+mn-cs"/>
              </a:rPr>
              <a:t>사회적 위기 극복이</a:t>
            </a:r>
            <a:r>
              <a:rPr lang="en-US" altLang="ko-KR" dirty="0" smtClean="0">
                <a:cs typeface="+mn-cs"/>
              </a:rPr>
              <a:t> </a:t>
            </a:r>
            <a:r>
              <a:rPr lang="ko-KR" altLang="en-US" dirty="0" smtClean="0">
                <a:cs typeface="+mn-cs"/>
              </a:rPr>
              <a:t>핵심적인 과제 </a:t>
            </a: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cs typeface="+mn-cs"/>
              </a:rPr>
              <a:t> * </a:t>
            </a:r>
            <a:r>
              <a:rPr lang="ko-KR" altLang="en-US" dirty="0" smtClean="0">
                <a:cs typeface="+mn-cs"/>
              </a:rPr>
              <a:t>핵심적인 제도적 해결책은 복지정책</a:t>
            </a: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cs typeface="+mn-cs"/>
              </a:rPr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cs typeface="+mn-cs"/>
              </a:rPr>
              <a:t> * </a:t>
            </a:r>
            <a:r>
              <a:rPr lang="ko-KR" altLang="en-US" dirty="0" smtClean="0">
                <a:cs typeface="+mn-cs"/>
              </a:rPr>
              <a:t>가족 복지가 발전된 사회 </a:t>
            </a:r>
            <a:r>
              <a:rPr lang="en-US" altLang="ko-KR" dirty="0" smtClean="0">
                <a:cs typeface="+mn-cs"/>
                <a:sym typeface="Wingdings" pitchFamily="2" charset="2"/>
              </a:rPr>
              <a:t> </a:t>
            </a:r>
            <a:r>
              <a:rPr lang="ko-KR" altLang="en-US" dirty="0" smtClean="0">
                <a:cs typeface="+mn-cs"/>
              </a:rPr>
              <a:t>출산율도 높고</a:t>
            </a:r>
            <a:r>
              <a:rPr lang="en-US" altLang="ko-KR" dirty="0" smtClean="0">
                <a:cs typeface="+mn-cs"/>
              </a:rPr>
              <a:t>, </a:t>
            </a:r>
            <a:r>
              <a:rPr lang="ko-KR" altLang="en-US" dirty="0" smtClean="0">
                <a:cs typeface="+mn-cs"/>
              </a:rPr>
              <a:t>경제활동참여율도 높은 사회</a:t>
            </a: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dirty="0" smtClean="0">
                <a:cs typeface="+mn-cs"/>
              </a:rPr>
              <a:t>반면교사 일본의 사례</a:t>
            </a:r>
            <a:r>
              <a:rPr lang="en-US" altLang="ko-KR" dirty="0" smtClean="0">
                <a:cs typeface="+mn-cs"/>
              </a:rPr>
              <a:t>: </a:t>
            </a:r>
            <a:r>
              <a:rPr lang="ko-KR" altLang="en-US" dirty="0" err="1" smtClean="0">
                <a:cs typeface="+mn-cs"/>
              </a:rPr>
              <a:t>저출산</a:t>
            </a:r>
            <a:r>
              <a:rPr lang="en-US" altLang="ko-KR" dirty="0" smtClean="0">
                <a:cs typeface="+mn-cs"/>
              </a:rPr>
              <a:t>,</a:t>
            </a:r>
            <a:r>
              <a:rPr lang="ko-KR" altLang="en-US" dirty="0" smtClean="0">
                <a:cs typeface="+mn-cs"/>
              </a:rPr>
              <a:t> 고령화</a:t>
            </a:r>
            <a:r>
              <a:rPr lang="en-US" altLang="ko-KR" dirty="0" smtClean="0">
                <a:cs typeface="+mn-cs"/>
              </a:rPr>
              <a:t>, </a:t>
            </a:r>
            <a:r>
              <a:rPr lang="ko-KR" altLang="en-US" dirty="0" smtClean="0">
                <a:cs typeface="+mn-cs"/>
              </a:rPr>
              <a:t>세계화 대응 실패</a:t>
            </a:r>
            <a:r>
              <a:rPr lang="en-US" altLang="ko-KR" dirty="0" smtClean="0">
                <a:cs typeface="+mn-cs"/>
              </a:rPr>
              <a:t>, </a:t>
            </a:r>
            <a:r>
              <a:rPr lang="ko-KR" altLang="en-US" dirty="0" smtClean="0">
                <a:cs typeface="+mn-cs"/>
              </a:rPr>
              <a:t>장기불황</a:t>
            </a: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>
                <a:cs typeface="+mn-cs"/>
              </a:rPr>
              <a:t> * </a:t>
            </a:r>
            <a:r>
              <a:rPr lang="ko-KR" altLang="en-US" dirty="0" smtClean="0">
                <a:cs typeface="+mn-cs"/>
              </a:rPr>
              <a:t>낮은 복지</a:t>
            </a:r>
            <a:r>
              <a:rPr lang="en-US" altLang="ko-KR" dirty="0" smtClean="0">
                <a:cs typeface="+mn-cs"/>
                <a:sym typeface="Wingdings" pitchFamily="2" charset="2"/>
              </a:rPr>
              <a:t> </a:t>
            </a:r>
            <a:r>
              <a:rPr lang="ko-KR" altLang="en-US" dirty="0" smtClean="0">
                <a:cs typeface="+mn-cs"/>
                <a:sym typeface="Wingdings" pitchFamily="2" charset="2"/>
              </a:rPr>
              <a:t>높은 저축</a:t>
            </a:r>
            <a:r>
              <a:rPr lang="en-US" altLang="ko-KR" dirty="0" smtClean="0">
                <a:cs typeface="+mn-cs"/>
                <a:sym typeface="Wingdings" pitchFamily="2" charset="2"/>
              </a:rPr>
              <a:t>(</a:t>
            </a:r>
            <a:r>
              <a:rPr lang="ko-KR" altLang="en-US" dirty="0" smtClean="0">
                <a:cs typeface="+mn-cs"/>
                <a:sym typeface="Wingdings" pitchFamily="2" charset="2"/>
              </a:rPr>
              <a:t>낮은 소비</a:t>
            </a:r>
            <a:r>
              <a:rPr lang="en-US" altLang="ko-KR" dirty="0" smtClean="0">
                <a:cs typeface="+mn-cs"/>
                <a:sym typeface="Wingdings" pitchFamily="2" charset="2"/>
              </a:rPr>
              <a:t>)  </a:t>
            </a:r>
            <a:r>
              <a:rPr lang="ko-KR" altLang="en-US" dirty="0" smtClean="0">
                <a:cs typeface="+mn-cs"/>
                <a:sym typeface="Wingdings" pitchFamily="2" charset="2"/>
              </a:rPr>
              <a:t>내수 불황</a:t>
            </a:r>
            <a:r>
              <a:rPr lang="en-US" altLang="ko-KR" dirty="0" smtClean="0">
                <a:cs typeface="+mn-cs"/>
                <a:sym typeface="Wingdings" pitchFamily="2" charset="2"/>
              </a:rPr>
              <a:t>   </a:t>
            </a:r>
            <a:r>
              <a:rPr lang="ko-KR" altLang="en-US" dirty="0" smtClean="0">
                <a:cs typeface="+mn-cs"/>
                <a:sym typeface="Wingdings" pitchFamily="2" charset="2"/>
              </a:rPr>
              <a:t>더 낮은 소비 </a:t>
            </a:r>
            <a:r>
              <a:rPr lang="en-US" altLang="ko-KR" dirty="0" smtClean="0">
                <a:cs typeface="+mn-cs"/>
                <a:sym typeface="Wingdings" pitchFamily="2" charset="2"/>
              </a:rPr>
              <a:t> </a:t>
            </a:r>
            <a:r>
              <a:rPr lang="ko-KR" altLang="en-US" dirty="0" smtClean="0">
                <a:cs typeface="+mn-cs"/>
                <a:sym typeface="Wingdings" pitchFamily="2" charset="2"/>
              </a:rPr>
              <a:t>장기불황</a:t>
            </a:r>
            <a:endParaRPr lang="en-US" altLang="ko-KR" dirty="0" smtClean="0">
              <a:cs typeface="+mn-cs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9080" y="630932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제목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71682" name="내용 개체 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endParaRPr lang="en-US" altLang="ko-KR" smtClean="0"/>
          </a:p>
          <a:p>
            <a:pPr algn="ctr" eaLnBrk="1" hangingPunct="1"/>
            <a:endParaRPr lang="en-US" altLang="ko-KR" smtClean="0"/>
          </a:p>
          <a:p>
            <a:pPr algn="ctr" eaLnBrk="1" hangingPunct="1"/>
            <a:endParaRPr lang="en-US" altLang="ko-KR" smtClean="0"/>
          </a:p>
          <a:p>
            <a:pPr algn="ctr" eaLnBrk="1" hangingPunct="1">
              <a:buFont typeface="Arial" charset="0"/>
              <a:buNone/>
            </a:pPr>
            <a:r>
              <a:rPr lang="ko-KR" altLang="en-US" sz="4400" smtClean="0"/>
              <a:t>감사합니다</a:t>
            </a:r>
            <a:r>
              <a:rPr lang="en-US" altLang="ko-KR" sz="4400" smtClean="0"/>
              <a:t>. </a:t>
            </a:r>
            <a:endParaRPr lang="ko-KR" alt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4" y="946981"/>
            <a:ext cx="7415213" cy="5053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7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1355725"/>
            <a:ext cx="7102475" cy="476726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4638"/>
            <a:ext cx="8234362" cy="1141412"/>
          </a:xfrm>
        </p:spPr>
        <p:txBody>
          <a:bodyPr lIns="91454" tIns="45726" rIns="91454" bIns="45726"/>
          <a:lstStyle/>
          <a:p>
            <a:pPr eaLnBrk="1" hangingPunct="1"/>
            <a:r>
              <a:rPr lang="en-US" altLang="ko-KR" sz="3600" dirty="0" smtClean="0">
                <a:solidFill>
                  <a:srgbClr val="000000"/>
                </a:solidFill>
                <a:sym typeface="Wingdings" pitchFamily="2" charset="2"/>
              </a:rPr>
              <a:t>&lt;</a:t>
            </a:r>
            <a:r>
              <a:rPr lang="ko-KR" altLang="en-US" sz="3600" dirty="0" smtClean="0">
                <a:solidFill>
                  <a:srgbClr val="000000"/>
                </a:solidFill>
                <a:sym typeface="Wingdings" pitchFamily="2" charset="2"/>
              </a:rPr>
              <a:t>그림 </a:t>
            </a:r>
            <a:r>
              <a:rPr lang="en-US" altLang="ko-KR" sz="3600" dirty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altLang="ko-KR" sz="3600" dirty="0" smtClean="0">
                <a:solidFill>
                  <a:srgbClr val="000000"/>
                </a:solidFill>
                <a:sym typeface="Wingdings" pitchFamily="2" charset="2"/>
              </a:rPr>
              <a:t>&gt; </a:t>
            </a:r>
            <a:r>
              <a:rPr lang="ko-KR" altLang="en-US" sz="3600" dirty="0" smtClean="0">
                <a:solidFill>
                  <a:srgbClr val="000000"/>
                </a:solidFill>
                <a:sym typeface="Wingdings" pitchFamily="2" charset="2"/>
              </a:rPr>
              <a:t>저임금근로자 비중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68925"/>
            <a:ext cx="5994400" cy="1063625"/>
          </a:xfrm>
        </p:spPr>
        <p:txBody>
          <a:bodyPr lIns="91454" tIns="45726" rIns="91454" bIns="45726"/>
          <a:lstStyle/>
          <a:p>
            <a:pPr marL="358775" indent="-358775" eaLnBrk="1" hangingPunct="1">
              <a:lnSpc>
                <a:spcPct val="80000"/>
              </a:lnSpc>
            </a:pPr>
            <a:endParaRPr lang="en-US" altLang="ko-KR" sz="1800" smtClean="0">
              <a:solidFill>
                <a:srgbClr val="000000"/>
              </a:solidFill>
              <a:sym typeface="Wingdings" pitchFamily="2" charset="2"/>
            </a:endParaRPr>
          </a:p>
          <a:p>
            <a:pPr marL="358775" indent="-358775" eaLnBrk="1" hangingPunct="1">
              <a:lnSpc>
                <a:spcPct val="80000"/>
              </a:lnSpc>
            </a:pPr>
            <a:endParaRPr lang="en-US" altLang="ko-KR" sz="1800" smtClean="0">
              <a:solidFill>
                <a:srgbClr val="000000"/>
              </a:solidFill>
              <a:sym typeface="Wingdings" pitchFamily="2" charset="2"/>
            </a:endParaRPr>
          </a:p>
          <a:p>
            <a:pPr marL="358775" indent="-358775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1500" smtClean="0">
                <a:solidFill>
                  <a:srgbClr val="000000"/>
                </a:solidFill>
                <a:sym typeface="Wingdings" pitchFamily="2" charset="2"/>
              </a:rPr>
              <a:t>       	     </a:t>
            </a:r>
            <a:r>
              <a:rPr lang="ko-KR" altLang="en-US" sz="1500" smtClean="0">
                <a:solidFill>
                  <a:srgbClr val="000000"/>
                </a:solidFill>
                <a:sym typeface="Wingdings" pitchFamily="2" charset="2"/>
              </a:rPr>
              <a:t>자료</a:t>
            </a:r>
            <a:r>
              <a:rPr lang="en-US" altLang="ko-KR" sz="150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ko-KR" altLang="en-US" sz="1500" smtClean="0">
                <a:solidFill>
                  <a:srgbClr val="000000"/>
                </a:solidFill>
                <a:sym typeface="Wingdings" pitchFamily="2" charset="2"/>
              </a:rPr>
              <a:t>정후식</a:t>
            </a:r>
            <a:r>
              <a:rPr lang="en-US" altLang="ko-KR" sz="1500" smtClean="0">
                <a:solidFill>
                  <a:srgbClr val="000000"/>
                </a:solidFill>
                <a:sym typeface="Wingdings" pitchFamily="2" charset="2"/>
              </a:rPr>
              <a:t>(2010: 13)</a:t>
            </a:r>
            <a:r>
              <a:rPr lang="ko-KR" altLang="en-US" sz="1500" smtClean="0">
                <a:solidFill>
                  <a:srgbClr val="000000"/>
                </a:solidFill>
                <a:sym typeface="Wingdings" pitchFamily="2" charset="2"/>
              </a:rPr>
              <a:t>에서 재인용</a:t>
            </a:r>
          </a:p>
          <a:p>
            <a:pPr marL="358775" indent="-358775" eaLnBrk="1" hangingPunct="1">
              <a:lnSpc>
                <a:spcPct val="80000"/>
              </a:lnSpc>
              <a:buFont typeface="Arial" charset="0"/>
              <a:buNone/>
            </a:pPr>
            <a:r>
              <a:rPr lang="ko-KR" altLang="en-US" sz="1500" smtClean="0">
                <a:solidFill>
                  <a:srgbClr val="000000"/>
                </a:solidFill>
                <a:sym typeface="Wingdings" pitchFamily="2" charset="2"/>
              </a:rPr>
              <a:t>                   참고</a:t>
            </a:r>
            <a:r>
              <a:rPr lang="en-US" altLang="ko-KR" sz="1500" smtClean="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lang="ko-KR" altLang="en-US" sz="1500" smtClean="0">
                <a:solidFill>
                  <a:srgbClr val="000000"/>
                </a:solidFill>
                <a:sym typeface="Wingdings" pitchFamily="2" charset="2"/>
              </a:rPr>
              <a:t>저임금 근로자는 중위소득의 </a:t>
            </a:r>
            <a:r>
              <a:rPr lang="en-US" altLang="ko-KR" sz="1500" smtClean="0">
                <a:solidFill>
                  <a:srgbClr val="000000"/>
                </a:solidFill>
                <a:sym typeface="Wingdings" pitchFamily="2" charset="2"/>
              </a:rPr>
              <a:t>2/3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latin typeface="Times New Roman" pitchFamily="18" charset="0"/>
              </a:rPr>
              <a:t>&lt;</a:t>
            </a:r>
            <a:r>
              <a:rPr lang="ko-KR" altLang="en-US" sz="2800" dirty="0" smtClean="0">
                <a:latin typeface="Times New Roman" pitchFamily="18" charset="0"/>
              </a:rPr>
              <a:t>그림 </a:t>
            </a:r>
            <a:r>
              <a:rPr lang="en-US" altLang="ko-KR" sz="2800" dirty="0">
                <a:latin typeface="Times New Roman" pitchFamily="18" charset="0"/>
              </a:rPr>
              <a:t>2</a:t>
            </a:r>
            <a:r>
              <a:rPr lang="en-US" altLang="ko-KR" sz="2800" dirty="0" smtClean="0">
                <a:latin typeface="Times New Roman" pitchFamily="18" charset="0"/>
              </a:rPr>
              <a:t>&gt; </a:t>
            </a:r>
            <a:r>
              <a:rPr lang="ko-KR" altLang="en-US" sz="2800" dirty="0" smtClean="0">
                <a:latin typeface="Times New Roman" pitchFamily="18" charset="0"/>
              </a:rPr>
              <a:t>한국의 소득 불평등 추이</a:t>
            </a:r>
            <a:r>
              <a:rPr lang="en-US" altLang="ko-KR" sz="2800" dirty="0" smtClean="0">
                <a:latin typeface="Times New Roman" pitchFamily="18" charset="0"/>
              </a:rPr>
              <a:t>(1982-2008)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2000" smtClean="0">
                <a:latin typeface="Times New Roman" pitchFamily="18" charset="0"/>
              </a:rPr>
              <a:t>1990</a:t>
            </a:r>
            <a:r>
              <a:rPr lang="ko-KR" altLang="en-US" sz="2000" smtClean="0">
                <a:latin typeface="Times New Roman" pitchFamily="18" charset="0"/>
              </a:rPr>
              <a:t>년대 </a:t>
            </a:r>
            <a:r>
              <a:rPr lang="en-US" altLang="ko-KR" sz="2000" smtClean="0">
                <a:latin typeface="Times New Roman" pitchFamily="18" charset="0"/>
              </a:rPr>
              <a:t>U-</a:t>
            </a:r>
            <a:r>
              <a:rPr lang="ko-KR" altLang="en-US" sz="2000" smtClean="0">
                <a:latin typeface="Times New Roman" pitchFamily="18" charset="0"/>
              </a:rPr>
              <a:t>턴 현상</a:t>
            </a:r>
            <a:endParaRPr lang="en-US" altLang="ko-KR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ko-KR" altLang="en-US" sz="2000" smtClean="0">
                <a:latin typeface="Times New Roman" pitchFamily="18" charset="0"/>
              </a:rPr>
              <a:t>민주화와 세계화</a:t>
            </a:r>
            <a:endParaRPr lang="en-US" altLang="ko-KR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1600" smtClean="0">
                <a:latin typeface="Times New Roman" pitchFamily="18" charset="0"/>
              </a:rPr>
              <a:t>  Source: Yoo Kyung Joon(2009) Trend and Factors in Poverty in Korea, KDI.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000" smtClean="0">
              <a:latin typeface="Times New Roman" pitchFamily="18" charset="0"/>
            </a:endParaRPr>
          </a:p>
        </p:txBody>
      </p:sp>
      <p:pic>
        <p:nvPicPr>
          <p:cNvPr id="20483" name="Picture 8" descr="UNI00000c5065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05038"/>
            <a:ext cx="67691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/>
              <a:t>&lt;</a:t>
            </a:r>
            <a:r>
              <a:rPr lang="ko-KR" altLang="en-US" sz="3200" smtClean="0"/>
              <a:t>표 </a:t>
            </a:r>
            <a:r>
              <a:rPr lang="en-US" altLang="ko-KR" sz="3200" smtClean="0"/>
              <a:t>1&gt; </a:t>
            </a:r>
            <a:r>
              <a:rPr lang="ko-KR" altLang="en-US" sz="3200" smtClean="0"/>
              <a:t>한국의 불평등 실태</a:t>
            </a:r>
            <a:r>
              <a:rPr lang="en-US" altLang="ko-KR" sz="3200" smtClean="0"/>
              <a:t>(2006 </a:t>
            </a:r>
            <a:r>
              <a:rPr lang="ko-KR" altLang="en-US" sz="3200" smtClean="0"/>
              <a:t>및</a:t>
            </a:r>
            <a:r>
              <a:rPr lang="en-US" altLang="ko-KR" sz="3200" smtClean="0"/>
              <a:t> 2007)</a:t>
            </a:r>
            <a:r>
              <a:rPr lang="ko-KR" altLang="en-US" sz="3200" smtClean="0"/>
              <a:t>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57149"/>
              </p:ext>
            </p:extLst>
          </p:nvPr>
        </p:nvGraphicFramePr>
        <p:xfrm>
          <a:off x="1547664" y="2204864"/>
          <a:ext cx="662473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936104"/>
                <a:gridCol w="72008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종류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상위 </a:t>
                      </a:r>
                      <a:r>
                        <a:rPr lang="en-US" altLang="ko-KR" dirty="0" smtClean="0"/>
                        <a:t>20%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상위 </a:t>
                      </a:r>
                      <a:r>
                        <a:rPr lang="en-US" altLang="ko-KR" dirty="0" smtClean="0"/>
                        <a:t>10%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하위 </a:t>
                      </a:r>
                      <a:r>
                        <a:rPr lang="en-US" altLang="ko-KR" dirty="0" smtClean="0"/>
                        <a:t>10%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지니계수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소득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45.806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28.603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1.082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.423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근로소득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55.105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34.644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0.000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.574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부동산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65.443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47.756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0.000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.669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재산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59.851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42.333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.580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주택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63.525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40.041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0.000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.664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부채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78.667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59.678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0.000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.773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56612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 </a:t>
            </a:r>
            <a:r>
              <a:rPr lang="ko-KR" altLang="en-US" b="1" dirty="0" smtClean="0"/>
              <a:t>균등화 가구소득 </a:t>
            </a:r>
            <a:r>
              <a:rPr lang="ko-KR" altLang="en-US" b="1" dirty="0" err="1" smtClean="0"/>
              <a:t>지니계수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= 0.381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23134"/>
              </p:ext>
            </p:extLst>
          </p:nvPr>
        </p:nvGraphicFramePr>
        <p:xfrm>
          <a:off x="6372200" y="404681"/>
          <a:ext cx="2160239" cy="597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9"/>
              </a:tblGrid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 dirty="0">
                          <a:effectLst/>
                        </a:rPr>
                        <a:t>체코</a:t>
                      </a:r>
                      <a:endParaRPr lang="ko-KR" sz="7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indent="381000"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덴마크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헝가리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아이스란드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 dirty="0">
                          <a:effectLst/>
                        </a:rPr>
                        <a:t>슬로바키아</a:t>
                      </a:r>
                      <a:endParaRPr lang="ko-KR" sz="7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오스트리아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네덜란드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룩셈부르크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프랑스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슬로베니아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노르웨이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핀란드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스웨덴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스위스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독일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벨기에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아일랜드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폴란드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뉴질랜드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OECD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영국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캐나다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이탈리아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그리스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포루투갈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스페인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에스토니아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호주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한국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일본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터키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 dirty="0">
                          <a:effectLst/>
                        </a:rPr>
                        <a:t>미국</a:t>
                      </a:r>
                      <a:endParaRPr lang="ko-KR" sz="7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칠레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70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>
                          <a:effectLst/>
                        </a:rPr>
                        <a:t>이스라엘</a:t>
                      </a:r>
                      <a:endParaRPr lang="ko-KR" sz="7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  <a:tr h="16786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700" kern="0" dirty="0">
                          <a:effectLst/>
                        </a:rPr>
                        <a:t>멕시코</a:t>
                      </a:r>
                      <a:endParaRPr lang="ko-KR" sz="7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384" marR="46384" marT="0" marB="0" anchor="b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576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함초롬바탕" pitchFamily="18" charset="-127"/>
                <a:cs typeface="굴림" pitchFamily="50" charset="-127"/>
              </a:rPr>
              <a:t>&lt;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그림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함초롬바탕" pitchFamily="18" charset="-127"/>
                <a:cs typeface="굴림" pitchFamily="50" charset="-127"/>
              </a:rPr>
              <a:t>1&gt; 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중위소득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en-US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함초롬바탕" pitchFamily="18" charset="-127"/>
                <a:cs typeface="굴림" pitchFamily="50" charset="-127"/>
              </a:rPr>
              <a:t>50% 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이하의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빈곤층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함초롬바탕" pitchFamily="18" charset="-127"/>
                <a:cs typeface="굴림" pitchFamily="50" charset="-127"/>
              </a:rPr>
              <a:t> </a:t>
            </a:r>
            <a:r>
              <a:rPr kumimoji="1" lang="ko-KR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비율</a:t>
            </a:r>
            <a:endParaRPr kumimoji="1" lang="ko-KR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3"/>
            <a:ext cx="4767883" cy="62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57650" y="832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1600" dirty="0" smtClean="0"/>
              <a:t>&lt;</a:t>
            </a:r>
            <a:r>
              <a:rPr lang="ko-KR" altLang="ko-KR" sz="1600" dirty="0" smtClean="0"/>
              <a:t>중위소득</a:t>
            </a:r>
            <a:r>
              <a:rPr lang="en-US" altLang="ko-KR" sz="1600" dirty="0" smtClean="0"/>
              <a:t> 50% </a:t>
            </a:r>
            <a:r>
              <a:rPr lang="ko-KR" altLang="ko-KR" sz="1600" dirty="0" smtClean="0"/>
              <a:t>이하의 빈곤층 비율</a:t>
            </a:r>
            <a:r>
              <a:rPr lang="en-US" altLang="ko-KR" sz="1600" dirty="0" smtClean="0"/>
              <a:t>&gt;</a:t>
            </a:r>
            <a:endParaRPr lang="ko-KR" altLang="en-US" sz="1600" dirty="0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8532440" y="5013176"/>
            <a:ext cx="432048" cy="288032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04448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92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1260</Words>
  <Application>Microsoft Office PowerPoint</Application>
  <PresentationFormat>화면 슬라이드 쇼(4:3)</PresentationFormat>
  <Paragraphs>501</Paragraphs>
  <Slides>45</Slides>
  <Notes>4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45</vt:i4>
      </vt:variant>
    </vt:vector>
  </HeadingPairs>
  <TitlesOfParts>
    <vt:vector size="49" baseType="lpstr">
      <vt:lpstr>Office 테마</vt:lpstr>
      <vt:lpstr>Microsoft Excel 97-2003 워크시트</vt:lpstr>
      <vt:lpstr>Chart</vt:lpstr>
      <vt:lpstr>EcoWin document</vt:lpstr>
      <vt:lpstr> 2018년 2월 20일   선교적 교회와 창의적 마을 목회 아카데미   한국사회 현실분석과 교회의 역할</vt:lpstr>
      <vt:lpstr>한국사회 어디로 가고 있나?</vt:lpstr>
      <vt:lpstr>PowerPoint 프레젠테이션</vt:lpstr>
      <vt:lpstr>PowerPoint 프레젠테이션</vt:lpstr>
      <vt:lpstr>PowerPoint 프레젠테이션</vt:lpstr>
      <vt:lpstr>&lt;그림 1&gt; 저임금근로자 비중</vt:lpstr>
      <vt:lpstr>&lt;그림 2&gt; 한국의 소득 불평등 추이(1982-2008)</vt:lpstr>
      <vt:lpstr>&lt;표 1&gt; 한국의 불평등 실태(2006 및 2007) </vt:lpstr>
      <vt:lpstr>&lt;중위소득 50% 이하의 빈곤층 비율&gt;</vt:lpstr>
      <vt:lpstr>PowerPoint 프레젠테이션</vt:lpstr>
      <vt:lpstr>&lt;그림 4&gt; 임금불평등 국제비교(2009)</vt:lpstr>
      <vt:lpstr>사회적 위기</vt:lpstr>
      <vt:lpstr>가족구조의 변화</vt:lpstr>
      <vt:lpstr>PowerPoint 프레젠테이션</vt:lpstr>
      <vt:lpstr>&lt;그림 6&gt; 부양비, 고령화 지수(1960-2055) </vt:lpstr>
      <vt:lpstr>&lt;그림 8&gt; 노인 소득 구성  </vt:lpstr>
      <vt:lpstr>PowerPoint 프레젠테이션</vt:lpstr>
      <vt:lpstr>PowerPoint 프레젠테이션</vt:lpstr>
      <vt:lpstr>PowerPoint 프레젠테이션</vt:lpstr>
      <vt:lpstr>PowerPoint 프레젠테이션</vt:lpstr>
      <vt:lpstr>                가구 규모와 빈곤률</vt:lpstr>
      <vt:lpstr>자살률 추이</vt:lpstr>
      <vt:lpstr>높은 노인 자살률</vt:lpstr>
      <vt:lpstr>사회정책을 통한 해결 모색</vt:lpstr>
      <vt:lpstr>어떤 복지국가인가?</vt:lpstr>
      <vt:lpstr>복지국가 유형(유럽)</vt:lpstr>
      <vt:lpstr>효율성과 평등</vt:lpstr>
      <vt:lpstr>공공재정  2010년 GDP에서 순대출과 전체 부채 비중 자료: Eurostat</vt:lpstr>
      <vt:lpstr> 지니계수와 빈곤률   자료: Eurostat </vt:lpstr>
      <vt:lpstr>&lt;그림 11&gt; 실업과 고용                                                                자료: Eurostat(2010)</vt:lpstr>
      <vt:lpstr>&lt;그림 12&gt; 재정적자 Cyclically adjusted budget balance 2016, as a share of potential GDP, %</vt:lpstr>
      <vt:lpstr>&lt;그림 13&gt; 미래 재정 조달  2011년 적자규모와 예산적자(% of GDP)</vt:lpstr>
      <vt:lpstr>한국의 복지구상</vt:lpstr>
      <vt:lpstr>GDP 대비 공적 사회지출(2016)</vt:lpstr>
      <vt:lpstr>              </vt:lpstr>
      <vt:lpstr> &lt;그림 20&gt; OECD GDP 중 정부 총지출 비중(2006)               자료: Government at a Glance 2009, III Government Expenditure 4. General government expenditure </vt:lpstr>
      <vt:lpstr>복지국가란?</vt:lpstr>
      <vt:lpstr>복지국가의 속성</vt:lpstr>
      <vt:lpstr>발전국가</vt:lpstr>
      <vt:lpstr>복지국가와 효율성</vt:lpstr>
      <vt:lpstr>복지국가는 신뢰사회를 만든다</vt:lpstr>
      <vt:lpstr>국가별 타인과 제도에 대한 신뢰도</vt:lpstr>
      <vt:lpstr>재분배 전략으로서의 복지 모형</vt:lpstr>
      <vt:lpstr>     맺음말</vt:lpstr>
      <vt:lpstr>PowerPoint 프레젠테이션</vt:lpstr>
    </vt:vector>
  </TitlesOfParts>
  <Company>중앙대 사회학과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사회복지특강</dc:title>
  <dc:creator>신광영</dc:creator>
  <cp:lastModifiedBy>Registered User</cp:lastModifiedBy>
  <cp:revision>26</cp:revision>
  <cp:lastPrinted>2018-02-13T04:16:40Z</cp:lastPrinted>
  <dcterms:created xsi:type="dcterms:W3CDTF">2011-11-12T09:45:49Z</dcterms:created>
  <dcterms:modified xsi:type="dcterms:W3CDTF">2018-02-13T04:30:23Z</dcterms:modified>
</cp:coreProperties>
</file>